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63" r:id="rId3"/>
    <p:sldId id="259" r:id="rId4"/>
    <p:sldId id="260" r:id="rId5"/>
    <p:sldId id="256" r:id="rId6"/>
    <p:sldId id="308" r:id="rId7"/>
    <p:sldId id="305" r:id="rId8"/>
    <p:sldId id="306" r:id="rId9"/>
    <p:sldId id="307" r:id="rId10"/>
    <p:sldId id="261" r:id="rId11"/>
    <p:sldId id="270" r:id="rId12"/>
    <p:sldId id="271" r:id="rId13"/>
    <p:sldId id="272" r:id="rId14"/>
    <p:sldId id="273" r:id="rId15"/>
    <p:sldId id="257" r:id="rId16"/>
    <p:sldId id="258" r:id="rId17"/>
    <p:sldId id="309" r:id="rId18"/>
    <p:sldId id="262" r:id="rId19"/>
    <p:sldId id="310" r:id="rId20"/>
    <p:sldId id="264" r:id="rId21"/>
    <p:sldId id="266" r:id="rId22"/>
    <p:sldId id="267" r:id="rId23"/>
    <p:sldId id="311" r:id="rId24"/>
    <p:sldId id="312" r:id="rId25"/>
    <p:sldId id="313" r:id="rId26"/>
    <p:sldId id="314" r:id="rId27"/>
    <p:sldId id="315" r:id="rId28"/>
    <p:sldId id="316"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491"/>
    <a:srgbClr val="3DB695"/>
    <a:srgbClr val="DAEDE8"/>
    <a:srgbClr val="C5D30B"/>
    <a:srgbClr val="FF9E1B"/>
    <a:srgbClr val="31B49F"/>
    <a:srgbClr val="31B4A0"/>
    <a:srgbClr val="2D609F"/>
    <a:srgbClr val="006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5959E-FC4D-4DC1-BBAC-4BE5E81F02B9}" v="22" dt="2022-11-22T07:10:43.306"/>
    <p1510:client id="{7EF88C10-64BB-DCCD-A7AD-039B77D930BC}" v="20" dt="2022-11-22T15:30:24.492"/>
    <p1510:client id="{E7279C1A-BADA-5581-1405-5ED22CE1EDF1}" v="117" dt="2022-11-22T13:06:34.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6265" autoAdjust="0"/>
  </p:normalViewPr>
  <p:slideViewPr>
    <p:cSldViewPr snapToGrid="0">
      <p:cViewPr varScale="1">
        <p:scale>
          <a:sx n="64" d="100"/>
          <a:sy n="64" d="100"/>
        </p:scale>
        <p:origin x="13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373c32b02287d57424e9913eef0ac7c53c669a356909dca20b5a4dfe78e12c77::" providerId="AD" clId="Web-{E7279C1A-BADA-5581-1405-5ED22CE1EDF1}"/>
    <pc:docChg chg="modSld">
      <pc:chgData name="Utilisateur invité" userId="S::urn:spo:anon#373c32b02287d57424e9913eef0ac7c53c669a356909dca20b5a4dfe78e12c77::" providerId="AD" clId="Web-{E7279C1A-BADA-5581-1405-5ED22CE1EDF1}" dt="2022-11-22T13:06:34.194" v="100" actId="20577"/>
      <pc:docMkLst>
        <pc:docMk/>
      </pc:docMkLst>
      <pc:sldChg chg="modSp">
        <pc:chgData name="Utilisateur invité" userId="S::urn:spo:anon#373c32b02287d57424e9913eef0ac7c53c669a356909dca20b5a4dfe78e12c77::" providerId="AD" clId="Web-{E7279C1A-BADA-5581-1405-5ED22CE1EDF1}" dt="2022-11-22T12:48:50.287" v="3" actId="20577"/>
        <pc:sldMkLst>
          <pc:docMk/>
          <pc:sldMk cId="1090009138" sldId="312"/>
        </pc:sldMkLst>
        <pc:spChg chg="mod">
          <ac:chgData name="Utilisateur invité" userId="S::urn:spo:anon#373c32b02287d57424e9913eef0ac7c53c669a356909dca20b5a4dfe78e12c77::" providerId="AD" clId="Web-{E7279C1A-BADA-5581-1405-5ED22CE1EDF1}" dt="2022-11-22T12:48:50.287" v="3" actId="20577"/>
          <ac:spMkLst>
            <pc:docMk/>
            <pc:sldMk cId="1090009138" sldId="312"/>
            <ac:spMk id="3" creationId="{CDE439B2-1AE5-8CFD-1251-492815BE37AA}"/>
          </ac:spMkLst>
        </pc:spChg>
      </pc:sldChg>
      <pc:sldChg chg="addSp modSp">
        <pc:chgData name="Utilisateur invité" userId="S::urn:spo:anon#373c32b02287d57424e9913eef0ac7c53c669a356909dca20b5a4dfe78e12c77::" providerId="AD" clId="Web-{E7279C1A-BADA-5581-1405-5ED22CE1EDF1}" dt="2022-11-22T12:59:58.592" v="73" actId="20577"/>
        <pc:sldMkLst>
          <pc:docMk/>
          <pc:sldMk cId="1890318772" sldId="313"/>
        </pc:sldMkLst>
        <pc:spChg chg="add mod">
          <ac:chgData name="Utilisateur invité" userId="S::urn:spo:anon#373c32b02287d57424e9913eef0ac7c53c669a356909dca20b5a4dfe78e12c77::" providerId="AD" clId="Web-{E7279C1A-BADA-5581-1405-5ED22CE1EDF1}" dt="2022-11-22T12:55:08.090" v="36" actId="14100"/>
          <ac:spMkLst>
            <pc:docMk/>
            <pc:sldMk cId="1890318772" sldId="313"/>
            <ac:spMk id="2" creationId="{6FD4D0C3-5213-2EB2-EF44-2A2947D9AFCF}"/>
          </ac:spMkLst>
        </pc:spChg>
        <pc:spChg chg="mod">
          <ac:chgData name="Utilisateur invité" userId="S::urn:spo:anon#373c32b02287d57424e9913eef0ac7c53c669a356909dca20b5a4dfe78e12c77::" providerId="AD" clId="Web-{E7279C1A-BADA-5581-1405-5ED22CE1EDF1}" dt="2022-11-22T12:59:58.592" v="73" actId="20577"/>
          <ac:spMkLst>
            <pc:docMk/>
            <pc:sldMk cId="1890318772" sldId="313"/>
            <ac:spMk id="3" creationId="{2669549D-918F-AB36-0245-5670FC3C2CFA}"/>
          </ac:spMkLst>
        </pc:spChg>
        <pc:spChg chg="add mod">
          <ac:chgData name="Utilisateur invité" userId="S::urn:spo:anon#373c32b02287d57424e9913eef0ac7c53c669a356909dca20b5a4dfe78e12c77::" providerId="AD" clId="Web-{E7279C1A-BADA-5581-1405-5ED22CE1EDF1}" dt="2022-11-22T12:54:20.244" v="35" actId="20577"/>
          <ac:spMkLst>
            <pc:docMk/>
            <pc:sldMk cId="1890318772" sldId="313"/>
            <ac:spMk id="8" creationId="{EC9D6ADD-9A57-E21E-88ED-C2CDE95BC0D5}"/>
          </ac:spMkLst>
        </pc:spChg>
      </pc:sldChg>
      <pc:sldChg chg="modSp">
        <pc:chgData name="Utilisateur invité" userId="S::urn:spo:anon#373c32b02287d57424e9913eef0ac7c53c669a356909dca20b5a4dfe78e12c77::" providerId="AD" clId="Web-{E7279C1A-BADA-5581-1405-5ED22CE1EDF1}" dt="2022-11-22T13:06:34.194" v="100" actId="20577"/>
        <pc:sldMkLst>
          <pc:docMk/>
          <pc:sldMk cId="4265686399" sldId="315"/>
        </pc:sldMkLst>
        <pc:spChg chg="mod">
          <ac:chgData name="Utilisateur invité" userId="S::urn:spo:anon#373c32b02287d57424e9913eef0ac7c53c669a356909dca20b5a4dfe78e12c77::" providerId="AD" clId="Web-{E7279C1A-BADA-5581-1405-5ED22CE1EDF1}" dt="2022-11-22T13:06:34.194" v="100" actId="20577"/>
          <ac:spMkLst>
            <pc:docMk/>
            <pc:sldMk cId="4265686399" sldId="315"/>
            <ac:spMk id="392" creationId="{74371669-4500-84E9-B10E-B02CBD1DC1DB}"/>
          </ac:spMkLst>
        </pc:spChg>
      </pc:sldChg>
    </pc:docChg>
  </pc:docChgLst>
  <pc:docChgLst>
    <pc:chgData name="Utilisateur invité" userId="S::urn:spo:anon#373c32b02287d57424e9913eef0ac7c53c669a356909dca20b5a4dfe78e12c77::" providerId="AD" clId="Web-{7EF88C10-64BB-DCCD-A7AD-039B77D930BC}"/>
    <pc:docChg chg="modSld">
      <pc:chgData name="Utilisateur invité" userId="S::urn:spo:anon#373c32b02287d57424e9913eef0ac7c53c669a356909dca20b5a4dfe78e12c77::" providerId="AD" clId="Web-{7EF88C10-64BB-DCCD-A7AD-039B77D930BC}" dt="2022-11-22T15:30:24.492" v="20" actId="14100"/>
      <pc:docMkLst>
        <pc:docMk/>
      </pc:docMkLst>
      <pc:sldChg chg="modSp">
        <pc:chgData name="Utilisateur invité" userId="S::urn:spo:anon#373c32b02287d57424e9913eef0ac7c53c669a356909dca20b5a4dfe78e12c77::" providerId="AD" clId="Web-{7EF88C10-64BB-DCCD-A7AD-039B77D930BC}" dt="2022-11-22T15:30:24.492" v="20" actId="14100"/>
        <pc:sldMkLst>
          <pc:docMk/>
          <pc:sldMk cId="1890318772" sldId="313"/>
        </pc:sldMkLst>
        <pc:spChg chg="mod">
          <ac:chgData name="Utilisateur invité" userId="S::urn:spo:anon#373c32b02287d57424e9913eef0ac7c53c669a356909dca20b5a4dfe78e12c77::" providerId="AD" clId="Web-{7EF88C10-64BB-DCCD-A7AD-039B77D930BC}" dt="2022-11-22T15:29:17.615" v="11" actId="1076"/>
          <ac:spMkLst>
            <pc:docMk/>
            <pc:sldMk cId="1890318772" sldId="313"/>
            <ac:spMk id="2" creationId="{6FD4D0C3-5213-2EB2-EF44-2A2947D9AFCF}"/>
          </ac:spMkLst>
        </pc:spChg>
        <pc:spChg chg="mod">
          <ac:chgData name="Utilisateur invité" userId="S::urn:spo:anon#373c32b02287d57424e9913eef0ac7c53c669a356909dca20b5a4dfe78e12c77::" providerId="AD" clId="Web-{7EF88C10-64BB-DCCD-A7AD-039B77D930BC}" dt="2022-11-22T15:30:24.492" v="20" actId="14100"/>
          <ac:spMkLst>
            <pc:docMk/>
            <pc:sldMk cId="1890318772" sldId="313"/>
            <ac:spMk id="3" creationId="{2669549D-918F-AB36-0245-5670FC3C2CFA}"/>
          </ac:spMkLst>
        </pc:spChg>
        <pc:spChg chg="mod">
          <ac:chgData name="Utilisateur invité" userId="S::urn:spo:anon#373c32b02287d57424e9913eef0ac7c53c669a356909dca20b5a4dfe78e12c77::" providerId="AD" clId="Web-{7EF88C10-64BB-DCCD-A7AD-039B77D930BC}" dt="2022-11-22T15:29:17.553" v="4" actId="1076"/>
          <ac:spMkLst>
            <pc:docMk/>
            <pc:sldMk cId="1890318772" sldId="313"/>
            <ac:spMk id="4" creationId="{B4D19029-351C-3139-0966-8E6DE3BC197B}"/>
          </ac:spMkLst>
        </pc:spChg>
        <pc:spChg chg="mod">
          <ac:chgData name="Utilisateur invité" userId="S::urn:spo:anon#373c32b02287d57424e9913eef0ac7c53c669a356909dca20b5a4dfe78e12c77::" providerId="AD" clId="Web-{7EF88C10-64BB-DCCD-A7AD-039B77D930BC}" dt="2022-11-22T15:29:17.568" v="5" actId="1076"/>
          <ac:spMkLst>
            <pc:docMk/>
            <pc:sldMk cId="1890318772" sldId="313"/>
            <ac:spMk id="5" creationId="{62823476-0D9D-B04F-B76B-ECCA587363AD}"/>
          </ac:spMkLst>
        </pc:spChg>
        <pc:spChg chg="mod">
          <ac:chgData name="Utilisateur invité" userId="S::urn:spo:anon#373c32b02287d57424e9913eef0ac7c53c669a356909dca20b5a4dfe78e12c77::" providerId="AD" clId="Web-{7EF88C10-64BB-DCCD-A7AD-039B77D930BC}" dt="2022-11-22T15:29:17.584" v="6" actId="1076"/>
          <ac:spMkLst>
            <pc:docMk/>
            <pc:sldMk cId="1890318772" sldId="313"/>
            <ac:spMk id="6" creationId="{792AFF8E-BBF3-D558-03F1-E8E8173A7098}"/>
          </ac:spMkLst>
        </pc:spChg>
        <pc:spChg chg="mod">
          <ac:chgData name="Utilisateur invité" userId="S::urn:spo:anon#373c32b02287d57424e9913eef0ac7c53c669a356909dca20b5a4dfe78e12c77::" providerId="AD" clId="Web-{7EF88C10-64BB-DCCD-A7AD-039B77D930BC}" dt="2022-11-22T15:29:17.584" v="7" actId="1076"/>
          <ac:spMkLst>
            <pc:docMk/>
            <pc:sldMk cId="1890318772" sldId="313"/>
            <ac:spMk id="7" creationId="{274E1CB0-3FBF-7C13-0687-A2471429386C}"/>
          </ac:spMkLst>
        </pc:spChg>
        <pc:spChg chg="mod">
          <ac:chgData name="Utilisateur invité" userId="S::urn:spo:anon#373c32b02287d57424e9913eef0ac7c53c669a356909dca20b5a4dfe78e12c77::" providerId="AD" clId="Web-{7EF88C10-64BB-DCCD-A7AD-039B77D930BC}" dt="2022-11-22T15:29:17.631" v="12" actId="1076"/>
          <ac:spMkLst>
            <pc:docMk/>
            <pc:sldMk cId="1890318772" sldId="313"/>
            <ac:spMk id="8" creationId="{EC9D6ADD-9A57-E21E-88ED-C2CDE95BC0D5}"/>
          </ac:spMkLst>
        </pc:spChg>
        <pc:spChg chg="mod">
          <ac:chgData name="Utilisateur invité" userId="S::urn:spo:anon#373c32b02287d57424e9913eef0ac7c53c669a356909dca20b5a4dfe78e12c77::" providerId="AD" clId="Web-{7EF88C10-64BB-DCCD-A7AD-039B77D930BC}" dt="2022-11-22T15:29:17.599" v="8" actId="1076"/>
          <ac:spMkLst>
            <pc:docMk/>
            <pc:sldMk cId="1890318772" sldId="313"/>
            <ac:spMk id="10" creationId="{11B4064E-1F9B-555D-BFAA-F68AA8271AA3}"/>
          </ac:spMkLst>
        </pc:spChg>
        <pc:spChg chg="mod">
          <ac:chgData name="Utilisateur invité" userId="S::urn:spo:anon#373c32b02287d57424e9913eef0ac7c53c669a356909dca20b5a4dfe78e12c77::" providerId="AD" clId="Web-{7EF88C10-64BB-DCCD-A7AD-039B77D930BC}" dt="2022-11-22T15:29:17.599" v="9" actId="1076"/>
          <ac:spMkLst>
            <pc:docMk/>
            <pc:sldMk cId="1890318772" sldId="313"/>
            <ac:spMk id="11" creationId="{6842C3E1-47F4-B584-3C11-6386BECBC064}"/>
          </ac:spMkLst>
        </pc:spChg>
        <pc:spChg chg="mod">
          <ac:chgData name="Utilisateur invité" userId="S::urn:spo:anon#373c32b02287d57424e9913eef0ac7c53c669a356909dca20b5a4dfe78e12c77::" providerId="AD" clId="Web-{7EF88C10-64BB-DCCD-A7AD-039B77D930BC}" dt="2022-11-22T15:29:17.615" v="10" actId="1076"/>
          <ac:spMkLst>
            <pc:docMk/>
            <pc:sldMk cId="1890318772" sldId="313"/>
            <ac:spMk id="12" creationId="{0E346026-737D-AC6C-88E8-FA6CCA1E8868}"/>
          </ac:spMkLst>
        </pc:spChg>
      </pc:sldChg>
    </pc:docChg>
  </pc:docChgLst>
  <pc:docChgLst>
    <pc:chgData name="Gaël LANGLOIS" userId="0449c0c0-2694-4a49-b243-84010264bd6d" providerId="ADAL" clId="{3A95959E-FC4D-4DC1-BBAC-4BE5E81F02B9}"/>
    <pc:docChg chg="undo custSel addSld delSld modSld">
      <pc:chgData name="Gaël LANGLOIS" userId="0449c0c0-2694-4a49-b243-84010264bd6d" providerId="ADAL" clId="{3A95959E-FC4D-4DC1-BBAC-4BE5E81F02B9}" dt="2022-11-22T07:14:26.464" v="1858" actId="20577"/>
      <pc:docMkLst>
        <pc:docMk/>
      </pc:docMkLst>
      <pc:sldChg chg="modSp mod">
        <pc:chgData name="Gaël LANGLOIS" userId="0449c0c0-2694-4a49-b243-84010264bd6d" providerId="ADAL" clId="{3A95959E-FC4D-4DC1-BBAC-4BE5E81F02B9}" dt="2022-11-18T11:37:08.498" v="180" actId="1076"/>
        <pc:sldMkLst>
          <pc:docMk/>
          <pc:sldMk cId="320066642" sldId="257"/>
        </pc:sldMkLst>
        <pc:spChg chg="mod">
          <ac:chgData name="Gaël LANGLOIS" userId="0449c0c0-2694-4a49-b243-84010264bd6d" providerId="ADAL" clId="{3A95959E-FC4D-4DC1-BBAC-4BE5E81F02B9}" dt="2022-11-18T11:37:08.498" v="180" actId="1076"/>
          <ac:spMkLst>
            <pc:docMk/>
            <pc:sldMk cId="320066642" sldId="257"/>
            <ac:spMk id="11" creationId="{00000000-0000-0000-0000-000000000000}"/>
          </ac:spMkLst>
        </pc:spChg>
      </pc:sldChg>
      <pc:sldChg chg="add del">
        <pc:chgData name="Gaël LANGLOIS" userId="0449c0c0-2694-4a49-b243-84010264bd6d" providerId="ADAL" clId="{3A95959E-FC4D-4DC1-BBAC-4BE5E81F02B9}" dt="2022-11-18T11:47:18.665" v="268"/>
        <pc:sldMkLst>
          <pc:docMk/>
          <pc:sldMk cId="4286995845" sldId="258"/>
        </pc:sldMkLst>
      </pc:sldChg>
      <pc:sldChg chg="addSp delSp modSp mod">
        <pc:chgData name="Gaël LANGLOIS" userId="0449c0c0-2694-4a49-b243-84010264bd6d" providerId="ADAL" clId="{3A95959E-FC4D-4DC1-BBAC-4BE5E81F02B9}" dt="2022-11-18T11:53:35.498" v="778" actId="1076"/>
        <pc:sldMkLst>
          <pc:docMk/>
          <pc:sldMk cId="3044976999" sldId="260"/>
        </pc:sldMkLst>
        <pc:spChg chg="add del mod">
          <ac:chgData name="Gaël LANGLOIS" userId="0449c0c0-2694-4a49-b243-84010264bd6d" providerId="ADAL" clId="{3A95959E-FC4D-4DC1-BBAC-4BE5E81F02B9}" dt="2022-11-18T11:53:35.498" v="778" actId="1076"/>
          <ac:spMkLst>
            <pc:docMk/>
            <pc:sldMk cId="3044976999" sldId="260"/>
            <ac:spMk id="11" creationId="{00000000-0000-0000-0000-000000000000}"/>
          </ac:spMkLst>
        </pc:spChg>
        <pc:spChg chg="mod">
          <ac:chgData name="Gaël LANGLOIS" userId="0449c0c0-2694-4a49-b243-84010264bd6d" providerId="ADAL" clId="{3A95959E-FC4D-4DC1-BBAC-4BE5E81F02B9}" dt="2022-11-18T11:49:55.325" v="326" actId="20577"/>
          <ac:spMkLst>
            <pc:docMk/>
            <pc:sldMk cId="3044976999" sldId="260"/>
            <ac:spMk id="24" creationId="{00000000-0000-0000-0000-000000000000}"/>
          </ac:spMkLst>
        </pc:spChg>
        <pc:spChg chg="del">
          <ac:chgData name="Gaël LANGLOIS" userId="0449c0c0-2694-4a49-b243-84010264bd6d" providerId="ADAL" clId="{3A95959E-FC4D-4DC1-BBAC-4BE5E81F02B9}" dt="2022-11-18T11:49:30.921" v="269" actId="478"/>
          <ac:spMkLst>
            <pc:docMk/>
            <pc:sldMk cId="3044976999" sldId="260"/>
            <ac:spMk id="25" creationId="{00000000-0000-0000-0000-000000000000}"/>
          </ac:spMkLst>
        </pc:spChg>
        <pc:picChg chg="add del">
          <ac:chgData name="Gaël LANGLOIS" userId="0449c0c0-2694-4a49-b243-84010264bd6d" providerId="ADAL" clId="{3A95959E-FC4D-4DC1-BBAC-4BE5E81F02B9}" dt="2022-11-18T11:50:16.527" v="331" actId="478"/>
          <ac:picMkLst>
            <pc:docMk/>
            <pc:sldMk cId="3044976999" sldId="260"/>
            <ac:picMk id="22" creationId="{00000000-0000-0000-0000-000000000000}"/>
          </ac:picMkLst>
        </pc:picChg>
      </pc:sldChg>
      <pc:sldChg chg="modSp add del mod">
        <pc:chgData name="Gaël LANGLOIS" userId="0449c0c0-2694-4a49-b243-84010264bd6d" providerId="ADAL" clId="{3A95959E-FC4D-4DC1-BBAC-4BE5E81F02B9}" dt="2022-11-22T07:12:21.495" v="1761" actId="313"/>
        <pc:sldMkLst>
          <pc:docMk/>
          <pc:sldMk cId="2712637276" sldId="261"/>
        </pc:sldMkLst>
        <pc:spChg chg="mod">
          <ac:chgData name="Gaël LANGLOIS" userId="0449c0c0-2694-4a49-b243-84010264bd6d" providerId="ADAL" clId="{3A95959E-FC4D-4DC1-BBAC-4BE5E81F02B9}" dt="2022-11-22T07:11:44.375" v="1746" actId="20577"/>
          <ac:spMkLst>
            <pc:docMk/>
            <pc:sldMk cId="2712637276" sldId="261"/>
            <ac:spMk id="2" creationId="{90B191A1-2B74-D3DB-726C-2FFCD4CB1411}"/>
          </ac:spMkLst>
        </pc:spChg>
        <pc:spChg chg="mod">
          <ac:chgData name="Gaël LANGLOIS" userId="0449c0c0-2694-4a49-b243-84010264bd6d" providerId="ADAL" clId="{3A95959E-FC4D-4DC1-BBAC-4BE5E81F02B9}" dt="2022-11-22T07:11:01.604" v="1723" actId="20577"/>
          <ac:spMkLst>
            <pc:docMk/>
            <pc:sldMk cId="2712637276" sldId="261"/>
            <ac:spMk id="3" creationId="{30579259-AA1C-779A-EE51-051C088A4094}"/>
          </ac:spMkLst>
        </pc:spChg>
        <pc:spChg chg="mod">
          <ac:chgData name="Gaël LANGLOIS" userId="0449c0c0-2694-4a49-b243-84010264bd6d" providerId="ADAL" clId="{3A95959E-FC4D-4DC1-BBAC-4BE5E81F02B9}" dt="2022-11-22T07:11:07.491" v="1729" actId="20577"/>
          <ac:spMkLst>
            <pc:docMk/>
            <pc:sldMk cId="2712637276" sldId="261"/>
            <ac:spMk id="5" creationId="{23B8061B-7C51-5E6F-293E-A56C42C66FFB}"/>
          </ac:spMkLst>
        </pc:spChg>
        <pc:spChg chg="mod">
          <ac:chgData name="Gaël LANGLOIS" userId="0449c0c0-2694-4a49-b243-84010264bd6d" providerId="ADAL" clId="{3A95959E-FC4D-4DC1-BBAC-4BE5E81F02B9}" dt="2022-11-22T07:12:07.610" v="1758" actId="20577"/>
          <ac:spMkLst>
            <pc:docMk/>
            <pc:sldMk cId="2712637276" sldId="261"/>
            <ac:spMk id="6" creationId="{7E672590-F1FD-4798-160B-605D9B5616B6}"/>
          </ac:spMkLst>
        </pc:spChg>
        <pc:spChg chg="mod">
          <ac:chgData name="Gaël LANGLOIS" userId="0449c0c0-2694-4a49-b243-84010264bd6d" providerId="ADAL" clId="{3A95959E-FC4D-4DC1-BBAC-4BE5E81F02B9}" dt="2022-11-22T07:12:21.495" v="1761" actId="313"/>
          <ac:spMkLst>
            <pc:docMk/>
            <pc:sldMk cId="2712637276" sldId="261"/>
            <ac:spMk id="8" creationId="{67F093AC-A7F9-424B-2663-3719BB432DCC}"/>
          </ac:spMkLst>
        </pc:spChg>
      </pc:sldChg>
      <pc:sldChg chg="add del">
        <pc:chgData name="Gaël LANGLOIS" userId="0449c0c0-2694-4a49-b243-84010264bd6d" providerId="ADAL" clId="{3A95959E-FC4D-4DC1-BBAC-4BE5E81F02B9}" dt="2022-11-18T11:47:18.665" v="268"/>
        <pc:sldMkLst>
          <pc:docMk/>
          <pc:sldMk cId="213256710" sldId="262"/>
        </pc:sldMkLst>
      </pc:sldChg>
      <pc:sldChg chg="add">
        <pc:chgData name="Gaël LANGLOIS" userId="0449c0c0-2694-4a49-b243-84010264bd6d" providerId="ADAL" clId="{3A95959E-FC4D-4DC1-BBAC-4BE5E81F02B9}" dt="2022-11-18T11:47:18.665" v="268"/>
        <pc:sldMkLst>
          <pc:docMk/>
          <pc:sldMk cId="782467917" sldId="264"/>
        </pc:sldMkLst>
      </pc:sldChg>
      <pc:sldChg chg="del">
        <pc:chgData name="Gaël LANGLOIS" userId="0449c0c0-2694-4a49-b243-84010264bd6d" providerId="ADAL" clId="{3A95959E-FC4D-4DC1-BBAC-4BE5E81F02B9}" dt="2022-11-18T11:47:15.727" v="267" actId="47"/>
        <pc:sldMkLst>
          <pc:docMk/>
          <pc:sldMk cId="3609406849" sldId="264"/>
        </pc:sldMkLst>
      </pc:sldChg>
      <pc:sldChg chg="del">
        <pc:chgData name="Gaël LANGLOIS" userId="0449c0c0-2694-4a49-b243-84010264bd6d" providerId="ADAL" clId="{3A95959E-FC4D-4DC1-BBAC-4BE5E81F02B9}" dt="2022-11-18T11:47:15.727" v="267" actId="47"/>
        <pc:sldMkLst>
          <pc:docMk/>
          <pc:sldMk cId="4080485671" sldId="265"/>
        </pc:sldMkLst>
      </pc:sldChg>
      <pc:sldChg chg="del">
        <pc:chgData name="Gaël LANGLOIS" userId="0449c0c0-2694-4a49-b243-84010264bd6d" providerId="ADAL" clId="{3A95959E-FC4D-4DC1-BBAC-4BE5E81F02B9}" dt="2022-11-18T11:47:15.727" v="267" actId="47"/>
        <pc:sldMkLst>
          <pc:docMk/>
          <pc:sldMk cId="782467917" sldId="266"/>
        </pc:sldMkLst>
      </pc:sldChg>
      <pc:sldChg chg="add">
        <pc:chgData name="Gaël LANGLOIS" userId="0449c0c0-2694-4a49-b243-84010264bd6d" providerId="ADAL" clId="{3A95959E-FC4D-4DC1-BBAC-4BE5E81F02B9}" dt="2022-11-18T11:47:18.665" v="268"/>
        <pc:sldMkLst>
          <pc:docMk/>
          <pc:sldMk cId="1281614938" sldId="266"/>
        </pc:sldMkLst>
      </pc:sldChg>
      <pc:sldChg chg="del">
        <pc:chgData name="Gaël LANGLOIS" userId="0449c0c0-2694-4a49-b243-84010264bd6d" providerId="ADAL" clId="{3A95959E-FC4D-4DC1-BBAC-4BE5E81F02B9}" dt="2022-11-18T11:47:15.727" v="267" actId="47"/>
        <pc:sldMkLst>
          <pc:docMk/>
          <pc:sldMk cId="2771161737" sldId="267"/>
        </pc:sldMkLst>
      </pc:sldChg>
      <pc:sldChg chg="add">
        <pc:chgData name="Gaël LANGLOIS" userId="0449c0c0-2694-4a49-b243-84010264bd6d" providerId="ADAL" clId="{3A95959E-FC4D-4DC1-BBAC-4BE5E81F02B9}" dt="2022-11-18T11:47:18.665" v="268"/>
        <pc:sldMkLst>
          <pc:docMk/>
          <pc:sldMk cId="3066281346" sldId="267"/>
        </pc:sldMkLst>
      </pc:sldChg>
      <pc:sldChg chg="del">
        <pc:chgData name="Gaël LANGLOIS" userId="0449c0c0-2694-4a49-b243-84010264bd6d" providerId="ADAL" clId="{3A95959E-FC4D-4DC1-BBAC-4BE5E81F02B9}" dt="2022-11-18T11:47:15.727" v="267" actId="47"/>
        <pc:sldMkLst>
          <pc:docMk/>
          <pc:sldMk cId="1281614938" sldId="268"/>
        </pc:sldMkLst>
      </pc:sldChg>
      <pc:sldChg chg="del">
        <pc:chgData name="Gaël LANGLOIS" userId="0449c0c0-2694-4a49-b243-84010264bd6d" providerId="ADAL" clId="{3A95959E-FC4D-4DC1-BBAC-4BE5E81F02B9}" dt="2022-11-18T11:47:15.727" v="267" actId="47"/>
        <pc:sldMkLst>
          <pc:docMk/>
          <pc:sldMk cId="3066281346" sldId="269"/>
        </pc:sldMkLst>
      </pc:sldChg>
      <pc:sldChg chg="modSp mod">
        <pc:chgData name="Gaël LANGLOIS" userId="0449c0c0-2694-4a49-b243-84010264bd6d" providerId="ADAL" clId="{3A95959E-FC4D-4DC1-BBAC-4BE5E81F02B9}" dt="2022-11-18T16:49:22.274" v="829" actId="20577"/>
        <pc:sldMkLst>
          <pc:docMk/>
          <pc:sldMk cId="48960004" sldId="270"/>
        </pc:sldMkLst>
        <pc:spChg chg="mod">
          <ac:chgData name="Gaël LANGLOIS" userId="0449c0c0-2694-4a49-b243-84010264bd6d" providerId="ADAL" clId="{3A95959E-FC4D-4DC1-BBAC-4BE5E81F02B9}" dt="2022-11-18T16:49:22.274" v="829" actId="20577"/>
          <ac:spMkLst>
            <pc:docMk/>
            <pc:sldMk cId="48960004" sldId="270"/>
            <ac:spMk id="5" creationId="{00000000-0000-0000-0000-000000000000}"/>
          </ac:spMkLst>
        </pc:spChg>
      </pc:sldChg>
      <pc:sldChg chg="add">
        <pc:chgData name="Gaël LANGLOIS" userId="0449c0c0-2694-4a49-b243-84010264bd6d" providerId="ADAL" clId="{3A95959E-FC4D-4DC1-BBAC-4BE5E81F02B9}" dt="2022-11-18T10:25:46.019" v="0"/>
        <pc:sldMkLst>
          <pc:docMk/>
          <pc:sldMk cId="3699259795" sldId="305"/>
        </pc:sldMkLst>
      </pc:sldChg>
      <pc:sldChg chg="modSp add mod">
        <pc:chgData name="Gaël LANGLOIS" userId="0449c0c0-2694-4a49-b243-84010264bd6d" providerId="ADAL" clId="{3A95959E-FC4D-4DC1-BBAC-4BE5E81F02B9}" dt="2022-11-22T07:14:26.464" v="1858" actId="20577"/>
        <pc:sldMkLst>
          <pc:docMk/>
          <pc:sldMk cId="2155132416" sldId="306"/>
        </pc:sldMkLst>
        <pc:spChg chg="mod">
          <ac:chgData name="Gaël LANGLOIS" userId="0449c0c0-2694-4a49-b243-84010264bd6d" providerId="ADAL" clId="{3A95959E-FC4D-4DC1-BBAC-4BE5E81F02B9}" dt="2022-11-22T07:14:26.464" v="1858" actId="20577"/>
          <ac:spMkLst>
            <pc:docMk/>
            <pc:sldMk cId="2155132416" sldId="306"/>
            <ac:spMk id="3" creationId="{ADC2D73B-F874-E16E-0441-E9A8D870EAE1}"/>
          </ac:spMkLst>
        </pc:spChg>
        <pc:spChg chg="mod">
          <ac:chgData name="Gaël LANGLOIS" userId="0449c0c0-2694-4a49-b243-84010264bd6d" providerId="ADAL" clId="{3A95959E-FC4D-4DC1-BBAC-4BE5E81F02B9}" dt="2022-11-22T07:14:07.799" v="1837" actId="20577"/>
          <ac:spMkLst>
            <pc:docMk/>
            <pc:sldMk cId="2155132416" sldId="306"/>
            <ac:spMk id="4" creationId="{9B80385F-1F74-93D9-F03A-08342D3587EC}"/>
          </ac:spMkLst>
        </pc:spChg>
        <pc:spChg chg="mod">
          <ac:chgData name="Gaël LANGLOIS" userId="0449c0c0-2694-4a49-b243-84010264bd6d" providerId="ADAL" clId="{3A95959E-FC4D-4DC1-BBAC-4BE5E81F02B9}" dt="2022-11-22T07:14:13" v="1839" actId="20577"/>
          <ac:spMkLst>
            <pc:docMk/>
            <pc:sldMk cId="2155132416" sldId="306"/>
            <ac:spMk id="5" creationId="{2871DF45-1909-3898-D344-0422330268E6}"/>
          </ac:spMkLst>
        </pc:spChg>
      </pc:sldChg>
      <pc:sldChg chg="add">
        <pc:chgData name="Gaël LANGLOIS" userId="0449c0c0-2694-4a49-b243-84010264bd6d" providerId="ADAL" clId="{3A95959E-FC4D-4DC1-BBAC-4BE5E81F02B9}" dt="2022-11-18T10:25:46.019" v="0"/>
        <pc:sldMkLst>
          <pc:docMk/>
          <pc:sldMk cId="1760728905" sldId="307"/>
        </pc:sldMkLst>
      </pc:sldChg>
      <pc:sldChg chg="modSp add mod">
        <pc:chgData name="Gaël LANGLOIS" userId="0449c0c0-2694-4a49-b243-84010264bd6d" providerId="ADAL" clId="{3A95959E-FC4D-4DC1-BBAC-4BE5E81F02B9}" dt="2022-11-18T11:38:06.140" v="266" actId="6549"/>
        <pc:sldMkLst>
          <pc:docMk/>
          <pc:sldMk cId="2743236005" sldId="308"/>
        </pc:sldMkLst>
        <pc:spChg chg="mod">
          <ac:chgData name="Gaël LANGLOIS" userId="0449c0c0-2694-4a49-b243-84010264bd6d" providerId="ADAL" clId="{3A95959E-FC4D-4DC1-BBAC-4BE5E81F02B9}" dt="2022-11-18T10:27:09.646" v="98" actId="20577"/>
          <ac:spMkLst>
            <pc:docMk/>
            <pc:sldMk cId="2743236005" sldId="308"/>
            <ac:spMk id="5" creationId="{00000000-0000-0000-0000-000000000000}"/>
          </ac:spMkLst>
        </pc:spChg>
        <pc:spChg chg="mod">
          <ac:chgData name="Gaël LANGLOIS" userId="0449c0c0-2694-4a49-b243-84010264bd6d" providerId="ADAL" clId="{3A95959E-FC4D-4DC1-BBAC-4BE5E81F02B9}" dt="2022-11-18T11:38:06.140" v="266" actId="6549"/>
          <ac:spMkLst>
            <pc:docMk/>
            <pc:sldMk cId="2743236005" sldId="308"/>
            <ac:spMk id="11" creationId="{00000000-0000-0000-0000-000000000000}"/>
          </ac:spMkLst>
        </pc:spChg>
      </pc:sldChg>
      <pc:sldChg chg="add">
        <pc:chgData name="Gaël LANGLOIS" userId="0449c0c0-2694-4a49-b243-84010264bd6d" providerId="ADAL" clId="{3A95959E-FC4D-4DC1-BBAC-4BE5E81F02B9}" dt="2022-11-18T11:47:18.665" v="268"/>
        <pc:sldMkLst>
          <pc:docMk/>
          <pc:sldMk cId="3609406849" sldId="309"/>
        </pc:sldMkLst>
      </pc:sldChg>
      <pc:sldChg chg="add">
        <pc:chgData name="Gaël LANGLOIS" userId="0449c0c0-2694-4a49-b243-84010264bd6d" providerId="ADAL" clId="{3A95959E-FC4D-4DC1-BBAC-4BE5E81F02B9}" dt="2022-11-18T11:47:18.665" v="268"/>
        <pc:sldMkLst>
          <pc:docMk/>
          <pc:sldMk cId="4080485671" sldId="310"/>
        </pc:sldMkLst>
      </pc:sldChg>
      <pc:sldChg chg="addSp modSp add mod">
        <pc:chgData name="Gaël LANGLOIS" userId="0449c0c0-2694-4a49-b243-84010264bd6d" providerId="ADAL" clId="{3A95959E-FC4D-4DC1-BBAC-4BE5E81F02B9}" dt="2022-11-18T16:52:50.423" v="1019" actId="1076"/>
        <pc:sldMkLst>
          <pc:docMk/>
          <pc:sldMk cId="455542326" sldId="311"/>
        </pc:sldMkLst>
        <pc:spChg chg="add mod">
          <ac:chgData name="Gaël LANGLOIS" userId="0449c0c0-2694-4a49-b243-84010264bd6d" providerId="ADAL" clId="{3A95959E-FC4D-4DC1-BBAC-4BE5E81F02B9}" dt="2022-11-18T16:52:50.423" v="1019" actId="1076"/>
          <ac:spMkLst>
            <pc:docMk/>
            <pc:sldMk cId="455542326" sldId="311"/>
            <ac:spMk id="2" creationId="{57DF2FF5-D8CD-D948-71AF-9CEA59DCB65D}"/>
          </ac:spMkLst>
        </pc:spChg>
      </pc:sldChg>
      <pc:sldChg chg="addSp delSp modSp add mod">
        <pc:chgData name="Gaël LANGLOIS" userId="0449c0c0-2694-4a49-b243-84010264bd6d" providerId="ADAL" clId="{3A95959E-FC4D-4DC1-BBAC-4BE5E81F02B9}" dt="2022-11-18T16:57:53.293" v="1246" actId="120"/>
        <pc:sldMkLst>
          <pc:docMk/>
          <pc:sldMk cId="1090009138" sldId="312"/>
        </pc:sldMkLst>
        <pc:spChg chg="add del mod">
          <ac:chgData name="Gaël LANGLOIS" userId="0449c0c0-2694-4a49-b243-84010264bd6d" providerId="ADAL" clId="{3A95959E-FC4D-4DC1-BBAC-4BE5E81F02B9}" dt="2022-11-18T16:53:21.913" v="1021"/>
          <ac:spMkLst>
            <pc:docMk/>
            <pc:sldMk cId="1090009138" sldId="312"/>
            <ac:spMk id="2" creationId="{66F7BC39-F894-CD94-524C-CA258249212E}"/>
          </ac:spMkLst>
        </pc:spChg>
        <pc:spChg chg="mod">
          <ac:chgData name="Gaël LANGLOIS" userId="0449c0c0-2694-4a49-b243-84010264bd6d" providerId="ADAL" clId="{3A95959E-FC4D-4DC1-BBAC-4BE5E81F02B9}" dt="2022-11-18T16:53:33.716" v="1024" actId="21"/>
          <ac:spMkLst>
            <pc:docMk/>
            <pc:sldMk cId="1090009138" sldId="312"/>
            <ac:spMk id="3" creationId="{CDE439B2-1AE5-8CFD-1251-492815BE37AA}"/>
          </ac:spMkLst>
        </pc:spChg>
        <pc:spChg chg="add mod">
          <ac:chgData name="Gaël LANGLOIS" userId="0449c0c0-2694-4a49-b243-84010264bd6d" providerId="ADAL" clId="{3A95959E-FC4D-4DC1-BBAC-4BE5E81F02B9}" dt="2022-11-18T16:57:53.293" v="1246" actId="120"/>
          <ac:spMkLst>
            <pc:docMk/>
            <pc:sldMk cId="1090009138" sldId="312"/>
            <ac:spMk id="5" creationId="{A2032A2A-BE6E-3B22-D796-38DB090F04BC}"/>
          </ac:spMkLst>
        </pc:spChg>
        <pc:picChg chg="add del mod">
          <ac:chgData name="Gaël LANGLOIS" userId="0449c0c0-2694-4a49-b243-84010264bd6d" providerId="ADAL" clId="{3A95959E-FC4D-4DC1-BBAC-4BE5E81F02B9}" dt="2022-11-18T16:53:21.913" v="1021"/>
          <ac:picMkLst>
            <pc:docMk/>
            <pc:sldMk cId="1090009138" sldId="312"/>
            <ac:picMk id="4" creationId="{735EBF7F-1222-8921-C0A2-21E6477EFBEE}"/>
          </ac:picMkLst>
        </pc:picChg>
        <pc:picChg chg="add mod">
          <ac:chgData name="Gaël LANGLOIS" userId="0449c0c0-2694-4a49-b243-84010264bd6d" providerId="ADAL" clId="{3A95959E-FC4D-4DC1-BBAC-4BE5E81F02B9}" dt="2022-11-18T16:53:30.288" v="1023" actId="1076"/>
          <ac:picMkLst>
            <pc:docMk/>
            <pc:sldMk cId="1090009138" sldId="312"/>
            <ac:picMk id="6" creationId="{D76F0738-B062-8D39-5CFE-E26A216ACC11}"/>
          </ac:picMkLst>
        </pc:picChg>
      </pc:sldChg>
      <pc:sldChg chg="addSp delSp modSp add mod">
        <pc:chgData name="Gaël LANGLOIS" userId="0449c0c0-2694-4a49-b243-84010264bd6d" providerId="ADAL" clId="{3A95959E-FC4D-4DC1-BBAC-4BE5E81F02B9}" dt="2022-11-18T16:57:49.125" v="1245" actId="120"/>
        <pc:sldMkLst>
          <pc:docMk/>
          <pc:sldMk cId="1890318772" sldId="313"/>
        </pc:sldMkLst>
        <pc:spChg chg="del">
          <ac:chgData name="Gaël LANGLOIS" userId="0449c0c0-2694-4a49-b243-84010264bd6d" providerId="ADAL" clId="{3A95959E-FC4D-4DC1-BBAC-4BE5E81F02B9}" dt="2022-11-18T16:54:03.687" v="1058" actId="478"/>
          <ac:spMkLst>
            <pc:docMk/>
            <pc:sldMk cId="1890318772" sldId="313"/>
            <ac:spMk id="2" creationId="{811F54C7-5C31-901F-1709-54949C6DBB70}"/>
          </ac:spMkLst>
        </pc:spChg>
        <pc:spChg chg="mod">
          <ac:chgData name="Gaël LANGLOIS" userId="0449c0c0-2694-4a49-b243-84010264bd6d" providerId="ADAL" clId="{3A95959E-FC4D-4DC1-BBAC-4BE5E81F02B9}" dt="2022-11-18T16:56:20.360" v="1208" actId="20577"/>
          <ac:spMkLst>
            <pc:docMk/>
            <pc:sldMk cId="1890318772" sldId="313"/>
            <ac:spMk id="3" creationId="{2669549D-918F-AB36-0245-5670FC3C2CFA}"/>
          </ac:spMkLst>
        </pc:spChg>
        <pc:spChg chg="mod">
          <ac:chgData name="Gaël LANGLOIS" userId="0449c0c0-2694-4a49-b243-84010264bd6d" providerId="ADAL" clId="{3A95959E-FC4D-4DC1-BBAC-4BE5E81F02B9}" dt="2022-11-18T16:56:52.250" v="1211" actId="207"/>
          <ac:spMkLst>
            <pc:docMk/>
            <pc:sldMk cId="1890318772" sldId="313"/>
            <ac:spMk id="4" creationId="{B4D19029-351C-3139-0966-8E6DE3BC197B}"/>
          </ac:spMkLst>
        </pc:spChg>
        <pc:spChg chg="mod">
          <ac:chgData name="Gaël LANGLOIS" userId="0449c0c0-2694-4a49-b243-84010264bd6d" providerId="ADAL" clId="{3A95959E-FC4D-4DC1-BBAC-4BE5E81F02B9}" dt="2022-11-18T16:56:55.158" v="1212" actId="207"/>
          <ac:spMkLst>
            <pc:docMk/>
            <pc:sldMk cId="1890318772" sldId="313"/>
            <ac:spMk id="5" creationId="{62823476-0D9D-B04F-B76B-ECCA587363AD}"/>
          </ac:spMkLst>
        </pc:spChg>
        <pc:spChg chg="mod">
          <ac:chgData name="Gaël LANGLOIS" userId="0449c0c0-2694-4a49-b243-84010264bd6d" providerId="ADAL" clId="{3A95959E-FC4D-4DC1-BBAC-4BE5E81F02B9}" dt="2022-11-18T16:56:57.114" v="1213" actId="207"/>
          <ac:spMkLst>
            <pc:docMk/>
            <pc:sldMk cId="1890318772" sldId="313"/>
            <ac:spMk id="6" creationId="{792AFF8E-BBF3-D558-03F1-E8E8173A7098}"/>
          </ac:spMkLst>
        </pc:spChg>
        <pc:spChg chg="mod">
          <ac:chgData name="Gaël LANGLOIS" userId="0449c0c0-2694-4a49-b243-84010264bd6d" providerId="ADAL" clId="{3A95959E-FC4D-4DC1-BBAC-4BE5E81F02B9}" dt="2022-11-18T16:57:04.254" v="1215" actId="207"/>
          <ac:spMkLst>
            <pc:docMk/>
            <pc:sldMk cId="1890318772" sldId="313"/>
            <ac:spMk id="7" creationId="{274E1CB0-3FBF-7C13-0687-A2471429386C}"/>
          </ac:spMkLst>
        </pc:spChg>
        <pc:spChg chg="add del">
          <ac:chgData name="Gaël LANGLOIS" userId="0449c0c0-2694-4a49-b243-84010264bd6d" providerId="ADAL" clId="{3A95959E-FC4D-4DC1-BBAC-4BE5E81F02B9}" dt="2022-11-18T16:53:50.229" v="1055" actId="22"/>
          <ac:spMkLst>
            <pc:docMk/>
            <pc:sldMk cId="1890318772" sldId="313"/>
            <ac:spMk id="9" creationId="{EEF3F8D9-7442-D074-EA21-DD53613BE52E}"/>
          </ac:spMkLst>
        </pc:spChg>
        <pc:spChg chg="mod">
          <ac:chgData name="Gaël LANGLOIS" userId="0449c0c0-2694-4a49-b243-84010264bd6d" providerId="ADAL" clId="{3A95959E-FC4D-4DC1-BBAC-4BE5E81F02B9}" dt="2022-11-18T16:57:08.492" v="1216" actId="207"/>
          <ac:spMkLst>
            <pc:docMk/>
            <pc:sldMk cId="1890318772" sldId="313"/>
            <ac:spMk id="10" creationId="{11B4064E-1F9B-555D-BFAA-F68AA8271AA3}"/>
          </ac:spMkLst>
        </pc:spChg>
        <pc:spChg chg="mod">
          <ac:chgData name="Gaël LANGLOIS" userId="0449c0c0-2694-4a49-b243-84010264bd6d" providerId="ADAL" clId="{3A95959E-FC4D-4DC1-BBAC-4BE5E81F02B9}" dt="2022-11-18T16:57:04.254" v="1215" actId="207"/>
          <ac:spMkLst>
            <pc:docMk/>
            <pc:sldMk cId="1890318772" sldId="313"/>
            <ac:spMk id="11" creationId="{6842C3E1-47F4-B584-3C11-6386BECBC064}"/>
          </ac:spMkLst>
        </pc:spChg>
        <pc:spChg chg="mod">
          <ac:chgData name="Gaël LANGLOIS" userId="0449c0c0-2694-4a49-b243-84010264bd6d" providerId="ADAL" clId="{3A95959E-FC4D-4DC1-BBAC-4BE5E81F02B9}" dt="2022-11-18T16:57:04.254" v="1215" actId="207"/>
          <ac:spMkLst>
            <pc:docMk/>
            <pc:sldMk cId="1890318772" sldId="313"/>
            <ac:spMk id="12" creationId="{0E346026-737D-AC6C-88E8-FA6CCA1E8868}"/>
          </ac:spMkLst>
        </pc:spChg>
        <pc:spChg chg="add del mod">
          <ac:chgData name="Gaël LANGLOIS" userId="0449c0c0-2694-4a49-b243-84010264bd6d" providerId="ADAL" clId="{3A95959E-FC4D-4DC1-BBAC-4BE5E81F02B9}" dt="2022-11-18T16:54:01.537" v="1057"/>
          <ac:spMkLst>
            <pc:docMk/>
            <pc:sldMk cId="1890318772" sldId="313"/>
            <ac:spMk id="13" creationId="{30CB5EC6-51EE-D827-3A47-BE179B6246FA}"/>
          </ac:spMkLst>
        </pc:spChg>
        <pc:spChg chg="add del mod">
          <ac:chgData name="Gaël LANGLOIS" userId="0449c0c0-2694-4a49-b243-84010264bd6d" providerId="ADAL" clId="{3A95959E-FC4D-4DC1-BBAC-4BE5E81F02B9}" dt="2022-11-18T16:54:07.942" v="1059" actId="478"/>
          <ac:spMkLst>
            <pc:docMk/>
            <pc:sldMk cId="1890318772" sldId="313"/>
            <ac:spMk id="16" creationId="{2CB24BFE-58DF-1A39-1859-ACB3208A20E7}"/>
          </ac:spMkLst>
        </pc:spChg>
        <pc:spChg chg="add mod">
          <ac:chgData name="Gaël LANGLOIS" userId="0449c0c0-2694-4a49-b243-84010264bd6d" providerId="ADAL" clId="{3A95959E-FC4D-4DC1-BBAC-4BE5E81F02B9}" dt="2022-11-18T16:57:49.125" v="1245" actId="120"/>
          <ac:spMkLst>
            <pc:docMk/>
            <pc:sldMk cId="1890318772" sldId="313"/>
            <ac:spMk id="17" creationId="{CC43563F-B7A5-DCBE-000F-8C29E017FB9C}"/>
          </ac:spMkLst>
        </pc:spChg>
        <pc:picChg chg="add del mod">
          <ac:chgData name="Gaël LANGLOIS" userId="0449c0c0-2694-4a49-b243-84010264bd6d" providerId="ADAL" clId="{3A95959E-FC4D-4DC1-BBAC-4BE5E81F02B9}" dt="2022-11-18T16:54:01.537" v="1057"/>
          <ac:picMkLst>
            <pc:docMk/>
            <pc:sldMk cId="1890318772" sldId="313"/>
            <ac:picMk id="14" creationId="{AFBF8B14-EDA6-B020-63D3-5288B99F73AF}"/>
          </ac:picMkLst>
        </pc:picChg>
        <pc:picChg chg="add mod">
          <ac:chgData name="Gaël LANGLOIS" userId="0449c0c0-2694-4a49-b243-84010264bd6d" providerId="ADAL" clId="{3A95959E-FC4D-4DC1-BBAC-4BE5E81F02B9}" dt="2022-11-18T16:54:09.394" v="1060"/>
          <ac:picMkLst>
            <pc:docMk/>
            <pc:sldMk cId="1890318772" sldId="313"/>
            <ac:picMk id="18" creationId="{6F9ED81E-3A25-CFB0-0EC4-4511CF9E8D5D}"/>
          </ac:picMkLst>
        </pc:picChg>
      </pc:sldChg>
      <pc:sldChg chg="addSp delSp modSp add mod">
        <pc:chgData name="Gaël LANGLOIS" userId="0449c0c0-2694-4a49-b243-84010264bd6d" providerId="ADAL" clId="{3A95959E-FC4D-4DC1-BBAC-4BE5E81F02B9}" dt="2022-11-18T17:00:12.229" v="1408" actId="1035"/>
        <pc:sldMkLst>
          <pc:docMk/>
          <pc:sldMk cId="4135101872" sldId="314"/>
        </pc:sldMkLst>
        <pc:spChg chg="del">
          <ac:chgData name="Gaël LANGLOIS" userId="0449c0c0-2694-4a49-b243-84010264bd6d" providerId="ADAL" clId="{3A95959E-FC4D-4DC1-BBAC-4BE5E81F02B9}" dt="2022-11-18T16:57:20.163" v="1217" actId="478"/>
          <ac:spMkLst>
            <pc:docMk/>
            <pc:sldMk cId="4135101872" sldId="314"/>
            <ac:spMk id="2" creationId="{20D2622C-A30B-4C18-3D6E-56A58307B23A}"/>
          </ac:spMkLst>
        </pc:spChg>
        <pc:spChg chg="mod">
          <ac:chgData name="Gaël LANGLOIS" userId="0449c0c0-2694-4a49-b243-84010264bd6d" providerId="ADAL" clId="{3A95959E-FC4D-4DC1-BBAC-4BE5E81F02B9}" dt="2022-11-18T17:00:00.126" v="1379" actId="12"/>
          <ac:spMkLst>
            <pc:docMk/>
            <pc:sldMk cId="4135101872" sldId="314"/>
            <ac:spMk id="3" creationId="{02B05660-98D4-151D-6FB6-3DFD0185A887}"/>
          </ac:spMkLst>
        </pc:spChg>
        <pc:spChg chg="add del mod">
          <ac:chgData name="Gaël LANGLOIS" userId="0449c0c0-2694-4a49-b243-84010264bd6d" providerId="ADAL" clId="{3A95959E-FC4D-4DC1-BBAC-4BE5E81F02B9}" dt="2022-11-18T16:57:22.434" v="1218" actId="478"/>
          <ac:spMkLst>
            <pc:docMk/>
            <pc:sldMk cId="4135101872" sldId="314"/>
            <ac:spMk id="9" creationId="{5BF5B696-09DC-10AE-0BB3-7B3E6AC8F588}"/>
          </ac:spMkLst>
        </pc:spChg>
        <pc:spChg chg="add mod">
          <ac:chgData name="Gaël LANGLOIS" userId="0449c0c0-2694-4a49-b243-84010264bd6d" providerId="ADAL" clId="{3A95959E-FC4D-4DC1-BBAC-4BE5E81F02B9}" dt="2022-11-18T16:57:42.902" v="1244" actId="120"/>
          <ac:spMkLst>
            <pc:docMk/>
            <pc:sldMk cId="4135101872" sldId="314"/>
            <ac:spMk id="11" creationId="{DD3BB01B-3E1C-4E03-50A4-74A7F3DE13C6}"/>
          </ac:spMkLst>
        </pc:spChg>
        <pc:spChg chg="add mod">
          <ac:chgData name="Gaël LANGLOIS" userId="0449c0c0-2694-4a49-b243-84010264bd6d" providerId="ADAL" clId="{3A95959E-FC4D-4DC1-BBAC-4BE5E81F02B9}" dt="2022-11-18T16:59:24.904" v="1373" actId="1076"/>
          <ac:spMkLst>
            <pc:docMk/>
            <pc:sldMk cId="4135101872" sldId="314"/>
            <ac:spMk id="13" creationId="{09C6978F-8B72-43A6-DE34-2F66894C639B}"/>
          </ac:spMkLst>
        </pc:spChg>
        <pc:picChg chg="mod">
          <ac:chgData name="Gaël LANGLOIS" userId="0449c0c0-2694-4a49-b243-84010264bd6d" providerId="ADAL" clId="{3A95959E-FC4D-4DC1-BBAC-4BE5E81F02B9}" dt="2022-11-18T17:00:05.584" v="1389" actId="1036"/>
          <ac:picMkLst>
            <pc:docMk/>
            <pc:sldMk cId="4135101872" sldId="314"/>
            <ac:picMk id="8" creationId="{FE2D355D-2A14-D8B8-729C-5D2A01F6092C}"/>
          </ac:picMkLst>
        </pc:picChg>
        <pc:picChg chg="mod">
          <ac:chgData name="Gaël LANGLOIS" userId="0449c0c0-2694-4a49-b243-84010264bd6d" providerId="ADAL" clId="{3A95959E-FC4D-4DC1-BBAC-4BE5E81F02B9}" dt="2022-11-18T17:00:12.229" v="1408" actId="1035"/>
          <ac:picMkLst>
            <pc:docMk/>
            <pc:sldMk cId="4135101872" sldId="314"/>
            <ac:picMk id="10" creationId="{EE1738BE-B741-98AF-F35F-083DB1C686C5}"/>
          </ac:picMkLst>
        </pc:picChg>
        <pc:picChg chg="add mod">
          <ac:chgData name="Gaël LANGLOIS" userId="0449c0c0-2694-4a49-b243-84010264bd6d" providerId="ADAL" clId="{3A95959E-FC4D-4DC1-BBAC-4BE5E81F02B9}" dt="2022-11-18T16:57:27.650" v="1220"/>
          <ac:picMkLst>
            <pc:docMk/>
            <pc:sldMk cId="4135101872" sldId="314"/>
            <ac:picMk id="12" creationId="{3769FD4F-C7B3-BDC2-B4E9-2D03260D4C78}"/>
          </ac:picMkLst>
        </pc:picChg>
      </pc:sldChg>
      <pc:sldChg chg="addSp delSp modSp add mod">
        <pc:chgData name="Gaël LANGLOIS" userId="0449c0c0-2694-4a49-b243-84010264bd6d" providerId="ADAL" clId="{3A95959E-FC4D-4DC1-BBAC-4BE5E81F02B9}" dt="2022-11-18T17:03:29.235" v="1581"/>
        <pc:sldMkLst>
          <pc:docMk/>
          <pc:sldMk cId="4265686399" sldId="315"/>
        </pc:sldMkLst>
        <pc:spChg chg="del mod">
          <ac:chgData name="Gaël LANGLOIS" userId="0449c0c0-2694-4a49-b243-84010264bd6d" providerId="ADAL" clId="{3A95959E-FC4D-4DC1-BBAC-4BE5E81F02B9}" dt="2022-11-18T17:00:33.578" v="1418" actId="478"/>
          <ac:spMkLst>
            <pc:docMk/>
            <pc:sldMk cId="4265686399" sldId="315"/>
            <ac:spMk id="2" creationId="{40FE8F39-8926-AC3E-80DE-3D786B9761D7}"/>
          </ac:spMkLst>
        </pc:spChg>
        <pc:spChg chg="add mod">
          <ac:chgData name="Gaël LANGLOIS" userId="0449c0c0-2694-4a49-b243-84010264bd6d" providerId="ADAL" clId="{3A95959E-FC4D-4DC1-BBAC-4BE5E81F02B9}" dt="2022-11-18T17:01:41.355" v="1549" actId="1035"/>
          <ac:spMkLst>
            <pc:docMk/>
            <pc:sldMk cId="4265686399" sldId="315"/>
            <ac:spMk id="3" creationId="{07507869-EFBE-B4B3-6017-446315D4B0B9}"/>
          </ac:spMkLst>
        </pc:spChg>
        <pc:spChg chg="del mod">
          <ac:chgData name="Gaël LANGLOIS" userId="0449c0c0-2694-4a49-b243-84010264bd6d" providerId="ADAL" clId="{3A95959E-FC4D-4DC1-BBAC-4BE5E81F02B9}" dt="2022-11-18T17:02:06.142" v="1554" actId="21"/>
          <ac:spMkLst>
            <pc:docMk/>
            <pc:sldMk cId="4265686399" sldId="315"/>
            <ac:spMk id="6" creationId="{DB4676DD-E048-1E78-66B0-7A29D97B5EA4}"/>
          </ac:spMkLst>
        </pc:spChg>
        <pc:spChg chg="add del mod">
          <ac:chgData name="Gaël LANGLOIS" userId="0449c0c0-2694-4a49-b243-84010264bd6d" providerId="ADAL" clId="{3A95959E-FC4D-4DC1-BBAC-4BE5E81F02B9}" dt="2022-11-18T17:03:29.235" v="1581"/>
          <ac:spMkLst>
            <pc:docMk/>
            <pc:sldMk cId="4265686399" sldId="315"/>
            <ac:spMk id="7" creationId="{55203BE9-A075-F635-9AAF-FCC46B244F71}"/>
          </ac:spMkLst>
        </pc:spChg>
        <pc:spChg chg="mod">
          <ac:chgData name="Gaël LANGLOIS" userId="0449c0c0-2694-4a49-b243-84010264bd6d" providerId="ADAL" clId="{3A95959E-FC4D-4DC1-BBAC-4BE5E81F02B9}" dt="2022-11-18T17:02:29.312" v="1566" actId="20577"/>
          <ac:spMkLst>
            <pc:docMk/>
            <pc:sldMk cId="4265686399" sldId="315"/>
            <ac:spMk id="262" creationId="{C6DE5980-0B07-D1F0-325F-E623965B6DE4}"/>
          </ac:spMkLst>
        </pc:spChg>
        <pc:spChg chg="mod">
          <ac:chgData name="Gaël LANGLOIS" userId="0449c0c0-2694-4a49-b243-84010264bd6d" providerId="ADAL" clId="{3A95959E-FC4D-4DC1-BBAC-4BE5E81F02B9}" dt="2022-11-18T17:03:07.751" v="1579" actId="20577"/>
          <ac:spMkLst>
            <pc:docMk/>
            <pc:sldMk cId="4265686399" sldId="315"/>
            <ac:spMk id="392" creationId="{74371669-4500-84E9-B10E-B02CBD1DC1DB}"/>
          </ac:spMkLst>
        </pc:spChg>
        <pc:picChg chg="add mod">
          <ac:chgData name="Gaël LANGLOIS" userId="0449c0c0-2694-4a49-b243-84010264bd6d" providerId="ADAL" clId="{3A95959E-FC4D-4DC1-BBAC-4BE5E81F02B9}" dt="2022-11-18T17:01:41.355" v="1549" actId="1035"/>
          <ac:picMkLst>
            <pc:docMk/>
            <pc:sldMk cId="4265686399" sldId="315"/>
            <ac:picMk id="4" creationId="{40EC615E-614E-313B-1896-CF0024DB5F96}"/>
          </ac:picMkLst>
        </pc:picChg>
        <pc:picChg chg="mod">
          <ac:chgData name="Gaël LANGLOIS" userId="0449c0c0-2694-4a49-b243-84010264bd6d" providerId="ADAL" clId="{3A95959E-FC4D-4DC1-BBAC-4BE5E81F02B9}" dt="2022-11-18T17:02:43.521" v="1567" actId="1076"/>
          <ac:picMkLst>
            <pc:docMk/>
            <pc:sldMk cId="4265686399" sldId="315"/>
            <ac:picMk id="5" creationId="{CE5F6069-27A2-0A9C-DDC0-3DE6A1B4507F}"/>
          </ac:picMkLst>
        </pc:picChg>
        <pc:picChg chg="add del mod">
          <ac:chgData name="Gaël LANGLOIS" userId="0449c0c0-2694-4a49-b243-84010264bd6d" providerId="ADAL" clId="{3A95959E-FC4D-4DC1-BBAC-4BE5E81F02B9}" dt="2022-11-18T17:03:29.235" v="1581"/>
          <ac:picMkLst>
            <pc:docMk/>
            <pc:sldMk cId="4265686399" sldId="315"/>
            <ac:picMk id="8" creationId="{ACDB7204-066B-98DE-F2FA-EDD44C8A18B6}"/>
          </ac:picMkLst>
        </pc:picChg>
        <pc:picChg chg="mod">
          <ac:chgData name="Gaël LANGLOIS" userId="0449c0c0-2694-4a49-b243-84010264bd6d" providerId="ADAL" clId="{3A95959E-FC4D-4DC1-BBAC-4BE5E81F02B9}" dt="2022-11-18T17:02:21.631" v="1556" actId="1076"/>
          <ac:picMkLst>
            <pc:docMk/>
            <pc:sldMk cId="4265686399" sldId="315"/>
            <ac:picMk id="72" creationId="{15C1C703-8DB6-3839-600B-9D9720D2C24F}"/>
          </ac:picMkLst>
        </pc:picChg>
      </pc:sldChg>
      <pc:sldChg chg="addSp delSp modSp new mod">
        <pc:chgData name="Gaël LANGLOIS" userId="0449c0c0-2694-4a49-b243-84010264bd6d" providerId="ADAL" clId="{3A95959E-FC4D-4DC1-BBAC-4BE5E81F02B9}" dt="2022-11-18T17:05:38.153" v="1717" actId="1076"/>
        <pc:sldMkLst>
          <pc:docMk/>
          <pc:sldMk cId="1906964347" sldId="316"/>
        </pc:sldMkLst>
        <pc:spChg chg="add del mod">
          <ac:chgData name="Gaël LANGLOIS" userId="0449c0c0-2694-4a49-b243-84010264bd6d" providerId="ADAL" clId="{3A95959E-FC4D-4DC1-BBAC-4BE5E81F02B9}" dt="2022-11-18T17:03:41.319" v="1584"/>
          <ac:spMkLst>
            <pc:docMk/>
            <pc:sldMk cId="1906964347" sldId="316"/>
            <ac:spMk id="2" creationId="{31FA6369-45C4-36A0-1B41-FBDAE7C848AB}"/>
          </ac:spMkLst>
        </pc:spChg>
        <pc:spChg chg="add mod">
          <ac:chgData name="Gaël LANGLOIS" userId="0449c0c0-2694-4a49-b243-84010264bd6d" providerId="ADAL" clId="{3A95959E-FC4D-4DC1-BBAC-4BE5E81F02B9}" dt="2022-11-18T17:04:28.805" v="1602" actId="20577"/>
          <ac:spMkLst>
            <pc:docMk/>
            <pc:sldMk cId="1906964347" sldId="316"/>
            <ac:spMk id="5" creationId="{90D71673-8392-020B-FB0B-66AC2D67B174}"/>
          </ac:spMkLst>
        </pc:spChg>
        <pc:spChg chg="add mod">
          <ac:chgData name="Gaël LANGLOIS" userId="0449c0c0-2694-4a49-b243-84010264bd6d" providerId="ADAL" clId="{3A95959E-FC4D-4DC1-BBAC-4BE5E81F02B9}" dt="2022-11-18T17:05:38.153" v="1717" actId="1076"/>
          <ac:spMkLst>
            <pc:docMk/>
            <pc:sldMk cId="1906964347" sldId="316"/>
            <ac:spMk id="6" creationId="{00DC5B78-5E88-7D1A-BD68-A5F73CEB5596}"/>
          </ac:spMkLst>
        </pc:spChg>
        <pc:picChg chg="add del mod">
          <ac:chgData name="Gaël LANGLOIS" userId="0449c0c0-2694-4a49-b243-84010264bd6d" providerId="ADAL" clId="{3A95959E-FC4D-4DC1-BBAC-4BE5E81F02B9}" dt="2022-11-18T17:03:41.319" v="1584"/>
          <ac:picMkLst>
            <pc:docMk/>
            <pc:sldMk cId="1906964347" sldId="316"/>
            <ac:picMk id="3" creationId="{EEBBCE1C-4F72-9A5D-112D-85384CA0D06A}"/>
          </ac:picMkLst>
        </pc:picChg>
        <pc:picChg chg="add mod">
          <ac:chgData name="Gaël LANGLOIS" userId="0449c0c0-2694-4a49-b243-84010264bd6d" providerId="ADAL" clId="{3A95959E-FC4D-4DC1-BBAC-4BE5E81F02B9}" dt="2022-11-18T17:05:24.902" v="1714" actId="1076"/>
          <ac:picMkLst>
            <pc:docMk/>
            <pc:sldMk cId="1906964347" sldId="316"/>
            <ac:picMk id="4" creationId="{352A7F02-EB36-5E23-060D-4F43BE53C41A}"/>
          </ac:picMkLst>
        </pc:picChg>
      </pc:sldChg>
    </pc:docChg>
  </pc:docChgLst>
  <pc:docChgLst>
    <pc:chgData name="Utilisateur invité" userId="S::urn:spo:anon#373c32b02287d57424e9913eef0ac7c53c669a356909dca20b5a4dfe78e12c77::" providerId="AD" clId="Web-{5F82CE26-422F-D0DF-AE9C-51BE1B9C8B49}"/>
    <pc:docChg chg="modSld">
      <pc:chgData name="Utilisateur invité" userId="S::urn:spo:anon#373c32b02287d57424e9913eef0ac7c53c669a356909dca20b5a4dfe78e12c77::" providerId="AD" clId="Web-{5F82CE26-422F-D0DF-AE9C-51BE1B9C8B49}" dt="2022-11-20T15:39:26.022" v="10" actId="1076"/>
      <pc:docMkLst>
        <pc:docMk/>
      </pc:docMkLst>
      <pc:sldChg chg="modSp">
        <pc:chgData name="Utilisateur invité" userId="S::urn:spo:anon#373c32b02287d57424e9913eef0ac7c53c669a356909dca20b5a4dfe78e12c77::" providerId="AD" clId="Web-{5F82CE26-422F-D0DF-AE9C-51BE1B9C8B49}" dt="2022-11-20T15:38:50.209" v="0" actId="20577"/>
        <pc:sldMkLst>
          <pc:docMk/>
          <pc:sldMk cId="3699259795" sldId="305"/>
        </pc:sldMkLst>
        <pc:spChg chg="mod">
          <ac:chgData name="Utilisateur invité" userId="S::urn:spo:anon#373c32b02287d57424e9913eef0ac7c53c669a356909dca20b5a4dfe78e12c77::" providerId="AD" clId="Web-{5F82CE26-422F-D0DF-AE9C-51BE1B9C8B49}" dt="2022-11-20T15:38:50.209" v="0" actId="20577"/>
          <ac:spMkLst>
            <pc:docMk/>
            <pc:sldMk cId="3699259795" sldId="305"/>
            <ac:spMk id="21" creationId="{00000000-0000-0000-0000-000000000000}"/>
          </ac:spMkLst>
        </pc:spChg>
      </pc:sldChg>
      <pc:sldChg chg="modSp">
        <pc:chgData name="Utilisateur invité" userId="S::urn:spo:anon#373c32b02287d57424e9913eef0ac7c53c669a356909dca20b5a4dfe78e12c77::" providerId="AD" clId="Web-{5F82CE26-422F-D0DF-AE9C-51BE1B9C8B49}" dt="2022-11-20T15:39:26.022" v="10" actId="1076"/>
        <pc:sldMkLst>
          <pc:docMk/>
          <pc:sldMk cId="1760728905" sldId="307"/>
        </pc:sldMkLst>
        <pc:spChg chg="mod">
          <ac:chgData name="Utilisateur invité" userId="S::urn:spo:anon#373c32b02287d57424e9913eef0ac7c53c669a356909dca20b5a4dfe78e12c77::" providerId="AD" clId="Web-{5F82CE26-422F-D0DF-AE9C-51BE1B9C8B49}" dt="2022-11-20T15:39:19.647" v="7" actId="1076"/>
          <ac:spMkLst>
            <pc:docMk/>
            <pc:sldMk cId="1760728905" sldId="307"/>
            <ac:spMk id="3" creationId="{F3EF0C67-0E51-39D1-67F9-EA545211DC94}"/>
          </ac:spMkLst>
        </pc:spChg>
        <pc:spChg chg="mod">
          <ac:chgData name="Utilisateur invité" userId="S::urn:spo:anon#373c32b02287d57424e9913eef0ac7c53c669a356909dca20b5a4dfe78e12c77::" providerId="AD" clId="Web-{5F82CE26-422F-D0DF-AE9C-51BE1B9C8B49}" dt="2022-11-20T15:39:11.194" v="4" actId="1076"/>
          <ac:spMkLst>
            <pc:docMk/>
            <pc:sldMk cId="1760728905" sldId="307"/>
            <ac:spMk id="10" creationId="{A410BD30-1392-5111-240B-C0E06E592FB1}"/>
          </ac:spMkLst>
        </pc:spChg>
        <pc:spChg chg="mod">
          <ac:chgData name="Utilisateur invité" userId="S::urn:spo:anon#373c32b02287d57424e9913eef0ac7c53c669a356909dca20b5a4dfe78e12c77::" providerId="AD" clId="Web-{5F82CE26-422F-D0DF-AE9C-51BE1B9C8B49}" dt="2022-11-20T15:39:26.022" v="10" actId="1076"/>
          <ac:spMkLst>
            <pc:docMk/>
            <pc:sldMk cId="1760728905" sldId="307"/>
            <ac:spMk id="11" creationId="{FD035E16-60B7-EC0E-F566-B5FA736A4E72}"/>
          </ac:spMkLst>
        </pc:spChg>
        <pc:spChg chg="mod">
          <ac:chgData name="Utilisateur invité" userId="S::urn:spo:anon#373c32b02287d57424e9913eef0ac7c53c669a356909dca20b5a4dfe78e12c77::" providerId="AD" clId="Web-{5F82CE26-422F-D0DF-AE9C-51BE1B9C8B49}" dt="2022-11-20T15:39:14.616" v="6" actId="1076"/>
          <ac:spMkLst>
            <pc:docMk/>
            <pc:sldMk cId="1760728905" sldId="307"/>
            <ac:spMk id="12" creationId="{3EF12089-A605-5DC1-76A7-7D3B37BB3B8E}"/>
          </ac:spMkLst>
        </pc:spChg>
        <pc:picChg chg="mod">
          <ac:chgData name="Utilisateur invité" userId="S::urn:spo:anon#373c32b02287d57424e9913eef0ac7c53c669a356909dca20b5a4dfe78e12c77::" providerId="AD" clId="Web-{5F82CE26-422F-D0DF-AE9C-51BE1B9C8B49}" dt="2022-11-20T15:39:11.178" v="1" actId="1076"/>
          <ac:picMkLst>
            <pc:docMk/>
            <pc:sldMk cId="1760728905" sldId="307"/>
            <ac:picMk id="4" creationId="{FA199EC2-B3BC-0246-4E68-CF192308EB2C}"/>
          </ac:picMkLst>
        </pc:picChg>
        <pc:picChg chg="mod">
          <ac:chgData name="Utilisateur invité" userId="S::urn:spo:anon#373c32b02287d57424e9913eef0ac7c53c669a356909dca20b5a4dfe78e12c77::" providerId="AD" clId="Web-{5F82CE26-422F-D0DF-AE9C-51BE1B9C8B49}" dt="2022-11-20T15:39:11.194" v="2" actId="1076"/>
          <ac:picMkLst>
            <pc:docMk/>
            <pc:sldMk cId="1760728905" sldId="307"/>
            <ac:picMk id="5" creationId="{C8B4FD77-43E6-9683-C66C-18A8C5F2D34F}"/>
          </ac:picMkLst>
        </pc:picChg>
        <pc:picChg chg="mod">
          <ac:chgData name="Utilisateur invité" userId="S::urn:spo:anon#373c32b02287d57424e9913eef0ac7c53c669a356909dca20b5a4dfe78e12c77::" providerId="AD" clId="Web-{5F82CE26-422F-D0DF-AE9C-51BE1B9C8B49}" dt="2022-11-20T15:39:11.194" v="3" actId="1076"/>
          <ac:picMkLst>
            <pc:docMk/>
            <pc:sldMk cId="1760728905" sldId="307"/>
            <ac:picMk id="6" creationId="{75EB87EF-1BD3-AEE4-A7FA-516CD064527B}"/>
          </ac:picMkLst>
        </pc:picChg>
        <pc:picChg chg="mod">
          <ac:chgData name="Utilisateur invité" userId="S::urn:spo:anon#373c32b02287d57424e9913eef0ac7c53c669a356909dca20b5a4dfe78e12c77::" providerId="AD" clId="Web-{5F82CE26-422F-D0DF-AE9C-51BE1B9C8B49}" dt="2022-11-20T15:39:26.006" v="9" actId="1076"/>
          <ac:picMkLst>
            <pc:docMk/>
            <pc:sldMk cId="1760728905" sldId="307"/>
            <ac:picMk id="7" creationId="{CA4582A5-1674-18DF-165E-A8078CB4E22C}"/>
          </ac:picMkLst>
        </pc:picChg>
        <pc:picChg chg="mod">
          <ac:chgData name="Utilisateur invité" userId="S::urn:spo:anon#373c32b02287d57424e9913eef0ac7c53c669a356909dca20b5a4dfe78e12c77::" providerId="AD" clId="Web-{5F82CE26-422F-D0DF-AE9C-51BE1B9C8B49}" dt="2022-11-20T15:39:14.616" v="5" actId="1076"/>
          <ac:picMkLst>
            <pc:docMk/>
            <pc:sldMk cId="1760728905" sldId="307"/>
            <ac:picMk id="8" creationId="{909F9C28-A6CE-75FF-C9B0-401AB69E6331}"/>
          </ac:picMkLst>
        </pc:picChg>
        <pc:picChg chg="mod">
          <ac:chgData name="Utilisateur invité" userId="S::urn:spo:anon#373c32b02287d57424e9913eef0ac7c53c669a356909dca20b5a4dfe78e12c77::" providerId="AD" clId="Web-{5F82CE26-422F-D0DF-AE9C-51BE1B9C8B49}" dt="2022-11-20T15:39:19.647" v="8" actId="1076"/>
          <ac:picMkLst>
            <pc:docMk/>
            <pc:sldMk cId="1760728905" sldId="307"/>
            <ac:picMk id="9" creationId="{ECE59A9F-8774-D949-AE50-D365451CFB5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EFA8F-74C1-4858-A7B5-52B8796EC1B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49669D6D-FEA2-4508-89C8-330D34C0FBA5}">
      <dgm:prSet phldrT="[Texte]" custT="1"/>
      <dgm:spPr/>
      <dgm:t>
        <a:bodyPr spcFirstLastPara="0" vert="horz" wrap="square" lIns="152369" tIns="0" rIns="152369" bIns="0" numCol="1" spcCol="1270" anchor="ctr" anchorCtr="0"/>
        <a:lstStyle/>
        <a:p>
          <a:pPr marL="0" lvl="0" indent="0" algn="l" defTabSz="889000">
            <a:lnSpc>
              <a:spcPct val="90000"/>
            </a:lnSpc>
            <a:spcBef>
              <a:spcPct val="0"/>
            </a:spcBef>
            <a:spcAft>
              <a:spcPct val="35000"/>
            </a:spcAft>
            <a:buNone/>
          </a:pPr>
          <a:r>
            <a:rPr lang="fr-FR" sz="1600" b="1" kern="1200" dirty="0">
              <a:latin typeface="Open Sans" panose="020B0606030504020204" pitchFamily="34" charset="0"/>
              <a:ea typeface="Open Sans" panose="020B0606030504020204" pitchFamily="34" charset="0"/>
              <a:cs typeface="Open Sans" panose="020B0606030504020204" pitchFamily="34" charset="0"/>
            </a:rPr>
            <a:t>Coûts évités</a:t>
          </a:r>
        </a:p>
      </dgm:t>
    </dgm:pt>
    <dgm:pt modelId="{EB30CE54-CAB6-4941-950C-4B4E0EE6A4B1}" type="parTrans" cxnId="{8CA1D292-29EB-4023-BBC1-F9BA8B97024D}">
      <dgm:prSet/>
      <dgm:spPr/>
      <dgm:t>
        <a:bodyPr/>
        <a:lstStyle/>
        <a:p>
          <a:endParaRPr lang="fr-FR" sz="1400"/>
        </a:p>
      </dgm:t>
    </dgm:pt>
    <dgm:pt modelId="{BD134007-9139-41C6-B691-9902236F9878}" type="sibTrans" cxnId="{8CA1D292-29EB-4023-BBC1-F9BA8B97024D}">
      <dgm:prSet/>
      <dgm:spPr/>
      <dgm:t>
        <a:bodyPr/>
        <a:lstStyle/>
        <a:p>
          <a:endParaRPr lang="fr-FR" sz="1400"/>
        </a:p>
      </dgm:t>
    </dgm:pt>
    <dgm:pt modelId="{4FD28E1E-5D85-4949-B9CC-DC4CFF01B69B}">
      <dgm:prSet custT="1"/>
      <dgm:spPr/>
      <dgm:t>
        <a:bodyPr/>
        <a:lstStyle/>
        <a:p>
          <a:r>
            <a:rPr lang="fr-FR" sz="1400" b="0">
              <a:latin typeface="Open Sans" panose="020B0606030504020204" pitchFamily="34" charset="0"/>
              <a:ea typeface="Open Sans" panose="020B0606030504020204" pitchFamily="34" charset="0"/>
              <a:cs typeface="Open Sans" panose="020B0606030504020204" pitchFamily="34" charset="0"/>
            </a:rPr>
            <a:t>Frais liés aux </a:t>
          </a:r>
          <a:r>
            <a:rPr lang="fr-FR" sz="1400" b="1">
              <a:latin typeface="Open Sans" panose="020B0606030504020204" pitchFamily="34" charset="0"/>
              <a:ea typeface="Open Sans" panose="020B0606030504020204" pitchFamily="34" charset="0"/>
              <a:cs typeface="Open Sans" panose="020B0606030504020204" pitchFamily="34" charset="0"/>
            </a:rPr>
            <a:t>impayés</a:t>
          </a:r>
          <a:r>
            <a:rPr lang="fr-FR" sz="1400" b="0">
              <a:latin typeface="Open Sans" panose="020B0606030504020204" pitchFamily="34" charset="0"/>
              <a:ea typeface="Open Sans" panose="020B0606030504020204" pitchFamily="34" charset="0"/>
              <a:cs typeface="Open Sans" panose="020B0606030504020204" pitchFamily="34" charset="0"/>
            </a:rPr>
            <a:t> ou retards de loyers et/ou charges (dont énergie)</a:t>
          </a:r>
          <a:endParaRPr lang="fr-FR" sz="1400" b="0" dirty="0">
            <a:latin typeface="Open Sans" panose="020B0606030504020204" pitchFamily="34" charset="0"/>
            <a:ea typeface="Open Sans" panose="020B0606030504020204" pitchFamily="34" charset="0"/>
            <a:cs typeface="Open Sans" panose="020B0606030504020204" pitchFamily="34" charset="0"/>
          </a:endParaRPr>
        </a:p>
      </dgm:t>
    </dgm:pt>
    <dgm:pt modelId="{EE2DFD9E-DA1A-4543-965C-9B1F4E48D4BE}" type="parTrans" cxnId="{84A5862D-7F56-4853-AC51-A8549BD0F29A}">
      <dgm:prSet/>
      <dgm:spPr/>
      <dgm:t>
        <a:bodyPr/>
        <a:lstStyle/>
        <a:p>
          <a:endParaRPr lang="fr-FR" sz="1400"/>
        </a:p>
      </dgm:t>
    </dgm:pt>
    <dgm:pt modelId="{3DB14363-25AD-41DB-AD38-980E642DC629}" type="sibTrans" cxnId="{84A5862D-7F56-4853-AC51-A8549BD0F29A}">
      <dgm:prSet/>
      <dgm:spPr/>
      <dgm:t>
        <a:bodyPr/>
        <a:lstStyle/>
        <a:p>
          <a:endParaRPr lang="fr-FR" sz="1400"/>
        </a:p>
      </dgm:t>
    </dgm:pt>
    <dgm:pt modelId="{874145E7-EC45-4E73-B9E0-E12F10721917}">
      <dgm:prSet custT="1"/>
      <dgm:spPr/>
      <dgm:t>
        <a:bodyPr/>
        <a:lstStyle/>
        <a:p>
          <a:r>
            <a:rPr lang="fr-FR" sz="1600" b="1" dirty="0">
              <a:latin typeface="Open Sans" panose="020B0606030504020204" pitchFamily="34" charset="0"/>
              <a:ea typeface="Open Sans" panose="020B0606030504020204" pitchFamily="34" charset="0"/>
              <a:cs typeface="Open Sans" panose="020B0606030504020204" pitchFamily="34" charset="0"/>
            </a:rPr>
            <a:t>Gestion de patrimoine</a:t>
          </a:r>
        </a:p>
      </dgm:t>
    </dgm:pt>
    <dgm:pt modelId="{6D578462-8DD2-4C97-A7F3-238C0304FBD2}" type="parTrans" cxnId="{3B63473D-0950-4DB8-BA05-5131A51B671D}">
      <dgm:prSet/>
      <dgm:spPr/>
      <dgm:t>
        <a:bodyPr/>
        <a:lstStyle/>
        <a:p>
          <a:endParaRPr lang="fr-FR" sz="1400"/>
        </a:p>
      </dgm:t>
    </dgm:pt>
    <dgm:pt modelId="{FFA50EFC-3E20-4AC6-9918-75F28ACFCD64}" type="sibTrans" cxnId="{3B63473D-0950-4DB8-BA05-5131A51B671D}">
      <dgm:prSet/>
      <dgm:spPr/>
      <dgm:t>
        <a:bodyPr/>
        <a:lstStyle/>
        <a:p>
          <a:endParaRPr lang="fr-FR" sz="1400"/>
        </a:p>
      </dgm:t>
    </dgm:pt>
    <dgm:pt modelId="{44F557CC-FAA6-46D9-A792-571FD7502977}">
      <dgm:prSet custT="1"/>
      <dgm:spPr/>
      <dgm:t>
        <a:bodyPr/>
        <a:lstStyle/>
        <a:p>
          <a:r>
            <a:rPr lang="fr-FR" sz="1400" dirty="0">
              <a:latin typeface="Open Sans" panose="020B0606030504020204" pitchFamily="34" charset="0"/>
              <a:ea typeface="Open Sans" panose="020B0606030504020204" pitchFamily="34" charset="0"/>
              <a:cs typeface="Open Sans" panose="020B0606030504020204" pitchFamily="34" charset="0"/>
            </a:rPr>
            <a:t>Repérer et prévenir le</a:t>
          </a:r>
          <a:r>
            <a:rPr lang="fr-FR" sz="1400" b="1" dirty="0">
              <a:latin typeface="Open Sans" panose="020B0606030504020204" pitchFamily="34" charset="0"/>
              <a:ea typeface="Open Sans" panose="020B0606030504020204" pitchFamily="34" charset="0"/>
              <a:cs typeface="Open Sans" panose="020B0606030504020204" pitchFamily="34" charset="0"/>
            </a:rPr>
            <a:t> vieillissement prématuré </a:t>
          </a:r>
          <a:r>
            <a:rPr lang="fr-FR" sz="1400" dirty="0">
              <a:latin typeface="Open Sans" panose="020B0606030504020204" pitchFamily="34" charset="0"/>
              <a:ea typeface="Open Sans" panose="020B0606030504020204" pitchFamily="34" charset="0"/>
              <a:cs typeface="Open Sans" panose="020B0606030504020204" pitchFamily="34" charset="0"/>
            </a:rPr>
            <a:t>du bâti lié à un </a:t>
          </a:r>
          <a:r>
            <a:rPr lang="fr-FR" sz="1400" b="1" dirty="0">
              <a:latin typeface="Open Sans" panose="020B0606030504020204" pitchFamily="34" charset="0"/>
              <a:ea typeface="Open Sans" panose="020B0606030504020204" pitchFamily="34" charset="0"/>
              <a:cs typeface="Open Sans" panose="020B0606030504020204" pitchFamily="34" charset="0"/>
            </a:rPr>
            <a:t>mauvais usage</a:t>
          </a:r>
        </a:p>
      </dgm:t>
    </dgm:pt>
    <dgm:pt modelId="{345362C1-A7BB-40EA-9824-2D04F66D4874}" type="parTrans" cxnId="{6A23326D-4818-4750-8B37-ABC6D50612B7}">
      <dgm:prSet/>
      <dgm:spPr/>
      <dgm:t>
        <a:bodyPr/>
        <a:lstStyle/>
        <a:p>
          <a:endParaRPr lang="fr-FR" sz="1400"/>
        </a:p>
      </dgm:t>
    </dgm:pt>
    <dgm:pt modelId="{F5B62EA0-F6BA-42DC-A0E1-64992F2615F9}" type="sibTrans" cxnId="{6A23326D-4818-4750-8B37-ABC6D50612B7}">
      <dgm:prSet/>
      <dgm:spPr/>
      <dgm:t>
        <a:bodyPr/>
        <a:lstStyle/>
        <a:p>
          <a:endParaRPr lang="fr-FR" sz="1400"/>
        </a:p>
      </dgm:t>
    </dgm:pt>
    <dgm:pt modelId="{1CD072BA-4D79-4168-BD09-95FE8BF829C8}">
      <dgm:prSet custT="1"/>
      <dgm:spPr/>
      <dgm:t>
        <a:bodyPr/>
        <a:lstStyle/>
        <a:p>
          <a:r>
            <a:rPr lang="fr-FR" sz="1400" dirty="0">
              <a:latin typeface="Open Sans" panose="020B0606030504020204" pitchFamily="34" charset="0"/>
              <a:ea typeface="Open Sans" panose="020B0606030504020204" pitchFamily="34" charset="0"/>
              <a:cs typeface="Open Sans" panose="020B0606030504020204" pitchFamily="34" charset="0"/>
            </a:rPr>
            <a:t>Accompagner avant, pendant et après </a:t>
          </a:r>
          <a:r>
            <a:rPr lang="fr-FR" sz="1400" b="1" dirty="0">
              <a:latin typeface="Open Sans" panose="020B0606030504020204" pitchFamily="34" charset="0"/>
              <a:ea typeface="Open Sans" panose="020B0606030504020204" pitchFamily="34" charset="0"/>
              <a:cs typeface="Open Sans" panose="020B0606030504020204" pitchFamily="34" charset="0"/>
            </a:rPr>
            <a:t>réhabilitation</a:t>
          </a:r>
        </a:p>
      </dgm:t>
    </dgm:pt>
    <dgm:pt modelId="{D9408C3F-2A85-4398-A9E4-6DC0106CE3A8}" type="parTrans" cxnId="{7F3005DE-917A-4D71-BCAC-F3FA2D161C58}">
      <dgm:prSet/>
      <dgm:spPr/>
      <dgm:t>
        <a:bodyPr/>
        <a:lstStyle/>
        <a:p>
          <a:endParaRPr lang="fr-FR" sz="1400"/>
        </a:p>
      </dgm:t>
    </dgm:pt>
    <dgm:pt modelId="{96D2775E-1E8F-42E3-AE44-710EA2D3192F}" type="sibTrans" cxnId="{7F3005DE-917A-4D71-BCAC-F3FA2D161C58}">
      <dgm:prSet/>
      <dgm:spPr/>
      <dgm:t>
        <a:bodyPr/>
        <a:lstStyle/>
        <a:p>
          <a:endParaRPr lang="fr-FR" sz="1400"/>
        </a:p>
      </dgm:t>
    </dgm:pt>
    <dgm:pt modelId="{5B1730BB-42BA-4AF1-9251-EDB558A8A1D6}">
      <dgm:prSet custT="1"/>
      <dgm:spPr/>
      <dgm:t>
        <a:bodyPr/>
        <a:lstStyle/>
        <a:p>
          <a:r>
            <a:rPr lang="fr-FR" sz="1400" b="1" dirty="0">
              <a:latin typeface="Open Sans" panose="020B0606030504020204" pitchFamily="34" charset="0"/>
              <a:ea typeface="Open Sans" panose="020B0606030504020204" pitchFamily="34" charset="0"/>
              <a:cs typeface="Open Sans" panose="020B0606030504020204" pitchFamily="34" charset="0"/>
            </a:rPr>
            <a:t>Lien social</a:t>
          </a:r>
        </a:p>
      </dgm:t>
    </dgm:pt>
    <dgm:pt modelId="{EFD2970E-FE71-44CA-801C-32B0DF73DAEE}" type="parTrans" cxnId="{8381C264-1764-41C5-9EA7-EB83DEA43031}">
      <dgm:prSet/>
      <dgm:spPr/>
      <dgm:t>
        <a:bodyPr/>
        <a:lstStyle/>
        <a:p>
          <a:endParaRPr lang="fr-FR" sz="1400"/>
        </a:p>
      </dgm:t>
    </dgm:pt>
    <dgm:pt modelId="{0BEE413D-C34C-4E00-8F11-E8C751DFB486}" type="sibTrans" cxnId="{8381C264-1764-41C5-9EA7-EB83DEA43031}">
      <dgm:prSet/>
      <dgm:spPr/>
      <dgm:t>
        <a:bodyPr/>
        <a:lstStyle/>
        <a:p>
          <a:endParaRPr lang="fr-FR" sz="1400"/>
        </a:p>
      </dgm:t>
    </dgm:pt>
    <dgm:pt modelId="{A5E89AFD-DAA4-43E0-B4A7-9211283A3561}">
      <dgm:prSet custT="1"/>
      <dgm:spPr/>
      <dgm:t>
        <a:bodyPr/>
        <a:lstStyle/>
        <a:p>
          <a:pPr marL="171450" lvl="1" indent="0" algn="l" defTabSz="800100">
            <a:lnSpc>
              <a:spcPct val="90000"/>
            </a:lnSpc>
            <a:spcBef>
              <a:spcPts val="600"/>
            </a:spcBef>
            <a:spcAft>
              <a:spcPct val="15000"/>
            </a:spcAft>
          </a:pPr>
          <a:r>
            <a:rPr lang="fr-FR" sz="1400" b="1" kern="1200" dirty="0">
              <a:latin typeface="Open Sans" panose="020B0606030504020204" pitchFamily="34" charset="0"/>
              <a:ea typeface="Open Sans" panose="020B0606030504020204" pitchFamily="34" charset="0"/>
              <a:cs typeface="Open Sans" panose="020B0606030504020204" pitchFamily="34" charset="0"/>
            </a:rPr>
            <a:t> Tiers neutre </a:t>
          </a:r>
          <a:r>
            <a:rPr lang="fr-FR" sz="1400" kern="1200" dirty="0">
              <a:latin typeface="Open Sans" panose="020B0606030504020204" pitchFamily="34" charset="0"/>
              <a:ea typeface="Open Sans" panose="020B0606030504020204" pitchFamily="34" charset="0"/>
              <a:cs typeface="Open Sans" panose="020B0606030504020204" pitchFamily="34" charset="0"/>
            </a:rPr>
            <a:t>pour le repérage et la relation de </a:t>
          </a:r>
          <a:r>
            <a:rPr lang="fr-FR" sz="1400" b="1" kern="1200" dirty="0">
              <a:latin typeface="Open Sans" panose="020B0606030504020204" pitchFamily="34" charset="0"/>
              <a:ea typeface="Open Sans" panose="020B0606030504020204" pitchFamily="34" charset="0"/>
              <a:cs typeface="Open Sans" panose="020B0606030504020204" pitchFamily="34" charset="0"/>
            </a:rPr>
            <a:t>proximité</a:t>
          </a:r>
          <a:endParaRPr lang="fr-FR" sz="1400" kern="1200" dirty="0">
            <a:latin typeface="Open Sans" panose="020B0606030504020204" pitchFamily="34" charset="0"/>
            <a:ea typeface="Open Sans" panose="020B0606030504020204" pitchFamily="34" charset="0"/>
            <a:cs typeface="Open Sans" panose="020B0606030504020204" pitchFamily="34" charset="0"/>
          </a:endParaRPr>
        </a:p>
      </dgm:t>
    </dgm:pt>
    <dgm:pt modelId="{E456970A-CD4E-4B33-A4DA-B12885F5FC23}" type="parTrans" cxnId="{BBE7792C-C400-459E-A380-ED0D79C360C1}">
      <dgm:prSet/>
      <dgm:spPr/>
      <dgm:t>
        <a:bodyPr/>
        <a:lstStyle/>
        <a:p>
          <a:endParaRPr lang="fr-FR" sz="1400"/>
        </a:p>
      </dgm:t>
    </dgm:pt>
    <dgm:pt modelId="{22E8B104-2209-43C0-BD0D-46934C64534A}" type="sibTrans" cxnId="{BBE7792C-C400-459E-A380-ED0D79C360C1}">
      <dgm:prSet/>
      <dgm:spPr/>
      <dgm:t>
        <a:bodyPr/>
        <a:lstStyle/>
        <a:p>
          <a:endParaRPr lang="fr-FR" sz="1400"/>
        </a:p>
      </dgm:t>
    </dgm:pt>
    <dgm:pt modelId="{F493D417-4EEE-441A-9AB3-266D53B582AF}">
      <dgm:prSet custT="1"/>
      <dgm:spPr/>
      <dgm:t>
        <a:bodyPr/>
        <a:lstStyle/>
        <a:p>
          <a:pPr marL="171450" lvl="1" indent="0" algn="l" defTabSz="800100">
            <a:lnSpc>
              <a:spcPct val="90000"/>
            </a:lnSpc>
            <a:spcBef>
              <a:spcPts val="600"/>
            </a:spcBef>
            <a:spcAft>
              <a:spcPct val="15000"/>
            </a:spcAft>
          </a:pPr>
          <a:r>
            <a:rPr lang="fr-FR" sz="1400" kern="1200" dirty="0">
              <a:latin typeface="Open Sans" panose="020B0606030504020204" pitchFamily="34" charset="0"/>
              <a:ea typeface="Open Sans" panose="020B0606030504020204" pitchFamily="34" charset="0"/>
              <a:cs typeface="Open Sans" panose="020B0606030504020204" pitchFamily="34" charset="0"/>
            </a:rPr>
            <a:t> Améliorer la </a:t>
          </a:r>
          <a:r>
            <a:rPr lang="fr-FR" sz="1400" b="1" kern="1200" dirty="0">
              <a:latin typeface="Open Sans" panose="020B0606030504020204" pitchFamily="34" charset="0"/>
              <a:ea typeface="Open Sans" panose="020B0606030504020204" pitchFamily="34" charset="0"/>
              <a:cs typeface="Open Sans" panose="020B0606030504020204" pitchFamily="34" charset="0"/>
            </a:rPr>
            <a:t>qualité de vie</a:t>
          </a:r>
          <a:r>
            <a:rPr lang="fr-FR" sz="1400" kern="1200" dirty="0">
              <a:latin typeface="Open Sans" panose="020B0606030504020204" pitchFamily="34" charset="0"/>
              <a:ea typeface="Open Sans" panose="020B0606030504020204" pitchFamily="34" charset="0"/>
              <a:cs typeface="Open Sans" panose="020B0606030504020204" pitchFamily="34" charset="0"/>
            </a:rPr>
            <a:t> du locataire et l'aider à se </a:t>
          </a:r>
          <a:r>
            <a:rPr lang="fr-FR" sz="1400" b="1" kern="1200" dirty="0">
              <a:latin typeface="Open Sans" panose="020B0606030504020204" pitchFamily="34" charset="0"/>
              <a:ea typeface="Open Sans" panose="020B0606030504020204" pitchFamily="34" charset="0"/>
              <a:cs typeface="Open Sans" panose="020B0606030504020204" pitchFamily="34" charset="0"/>
            </a:rPr>
            <a:t>réapproprier</a:t>
          </a:r>
          <a:r>
            <a:rPr lang="fr-FR" sz="1400" kern="1200" dirty="0">
              <a:latin typeface="Open Sans" panose="020B0606030504020204" pitchFamily="34" charset="0"/>
              <a:ea typeface="Open Sans" panose="020B0606030504020204" pitchFamily="34" charset="0"/>
              <a:cs typeface="Open Sans" panose="020B0606030504020204" pitchFamily="34" charset="0"/>
            </a:rPr>
            <a:t> son logement</a:t>
          </a:r>
        </a:p>
      </dgm:t>
    </dgm:pt>
    <dgm:pt modelId="{E59269D4-6C1C-47A1-BB1A-9EBC70784FCD}" type="parTrans" cxnId="{DD39D663-ACD2-4A27-8D4F-6091B2999EFF}">
      <dgm:prSet/>
      <dgm:spPr/>
      <dgm:t>
        <a:bodyPr/>
        <a:lstStyle/>
        <a:p>
          <a:endParaRPr lang="fr-FR" sz="1400"/>
        </a:p>
      </dgm:t>
    </dgm:pt>
    <dgm:pt modelId="{F721EA25-33B2-4484-9170-862AA798C456}" type="sibTrans" cxnId="{DD39D663-ACD2-4A27-8D4F-6091B2999EFF}">
      <dgm:prSet/>
      <dgm:spPr/>
      <dgm:t>
        <a:bodyPr/>
        <a:lstStyle/>
        <a:p>
          <a:endParaRPr lang="fr-FR" sz="1400"/>
        </a:p>
      </dgm:t>
    </dgm:pt>
    <dgm:pt modelId="{02E5D0F6-789B-4F15-A89C-D715AAB9B62C}">
      <dgm:prSet custT="1"/>
      <dgm:spPr/>
      <dgm:t>
        <a:bodyPr/>
        <a:lstStyle/>
        <a:p>
          <a:pPr marL="171450" lvl="1" indent="0" algn="l" defTabSz="800100">
            <a:lnSpc>
              <a:spcPct val="90000"/>
            </a:lnSpc>
            <a:spcBef>
              <a:spcPts val="600"/>
            </a:spcBef>
            <a:spcAft>
              <a:spcPct val="15000"/>
            </a:spcAft>
          </a:pPr>
          <a:r>
            <a:rPr lang="fr-FR" sz="1400" kern="1200" dirty="0">
              <a:latin typeface="Open Sans" panose="020B0606030504020204" pitchFamily="34" charset="0"/>
              <a:ea typeface="Open Sans" panose="020B0606030504020204" pitchFamily="34" charset="0"/>
              <a:cs typeface="Open Sans" panose="020B0606030504020204" pitchFamily="34" charset="0"/>
            </a:rPr>
            <a:t> </a:t>
          </a:r>
          <a:r>
            <a:rPr lang="fr-FR" sz="1400" b="1" kern="1200" dirty="0">
              <a:latin typeface="Open Sans" panose="020B0606030504020204" pitchFamily="34" charset="0"/>
              <a:ea typeface="Open Sans" panose="020B0606030504020204" pitchFamily="34" charset="0"/>
              <a:cs typeface="Open Sans" panose="020B0606030504020204" pitchFamily="34" charset="0"/>
            </a:rPr>
            <a:t>Médiation </a:t>
          </a:r>
          <a:r>
            <a:rPr lang="fr-FR" sz="1400" kern="1200" dirty="0">
              <a:latin typeface="Open Sans" panose="020B0606030504020204" pitchFamily="34" charset="0"/>
              <a:ea typeface="Open Sans" panose="020B0606030504020204" pitchFamily="34" charset="0"/>
              <a:cs typeface="Open Sans" panose="020B0606030504020204" pitchFamily="34" charset="0"/>
            </a:rPr>
            <a:t>avec le bailleur </a:t>
          </a:r>
        </a:p>
      </dgm:t>
    </dgm:pt>
    <dgm:pt modelId="{DE9032F4-1632-4273-A948-E091666B862F}" type="parTrans" cxnId="{4AECC774-B96B-4EA2-B42E-34E3476A50B5}">
      <dgm:prSet/>
      <dgm:spPr/>
      <dgm:t>
        <a:bodyPr/>
        <a:lstStyle/>
        <a:p>
          <a:endParaRPr lang="fr-FR"/>
        </a:p>
      </dgm:t>
    </dgm:pt>
    <dgm:pt modelId="{29027184-0BD9-4880-9B7F-16E86C39F2EC}" type="sibTrans" cxnId="{4AECC774-B96B-4EA2-B42E-34E3476A50B5}">
      <dgm:prSet/>
      <dgm:spPr/>
      <dgm:t>
        <a:bodyPr/>
        <a:lstStyle/>
        <a:p>
          <a:endParaRPr lang="fr-FR"/>
        </a:p>
      </dgm:t>
    </dgm:pt>
    <dgm:pt modelId="{FAABE2C7-4269-4D79-BE2B-716EB302FACA}">
      <dgm:prSet custT="1"/>
      <dgm:spPr/>
      <dgm:t>
        <a:bodyPr/>
        <a:lstStyle/>
        <a:p>
          <a:pPr marL="171450" lvl="1" indent="0" algn="l" defTabSz="800100">
            <a:lnSpc>
              <a:spcPct val="90000"/>
            </a:lnSpc>
            <a:spcBef>
              <a:spcPts val="600"/>
            </a:spcBef>
            <a:spcAft>
              <a:spcPct val="15000"/>
            </a:spcAft>
          </a:pPr>
          <a:r>
            <a:rPr lang="fr-FR" sz="1400" kern="1200" dirty="0">
              <a:latin typeface="Open Sans" panose="020B0606030504020204" pitchFamily="34" charset="0"/>
              <a:ea typeface="Open Sans" panose="020B0606030504020204" pitchFamily="34" charset="0"/>
              <a:cs typeface="Open Sans" panose="020B0606030504020204" pitchFamily="34" charset="0"/>
            </a:rPr>
            <a:t> Accès aux droits</a:t>
          </a:r>
        </a:p>
      </dgm:t>
    </dgm:pt>
    <dgm:pt modelId="{66EA2C46-B7D5-4E07-BEAD-C58941E99A8D}" type="parTrans" cxnId="{5EC7355F-FDB3-4088-8F05-D9A8DA2CC2D8}">
      <dgm:prSet/>
      <dgm:spPr/>
      <dgm:t>
        <a:bodyPr/>
        <a:lstStyle/>
        <a:p>
          <a:endParaRPr lang="fr-FR"/>
        </a:p>
      </dgm:t>
    </dgm:pt>
    <dgm:pt modelId="{F33AFB65-B4BF-493C-98AE-DACCB275EB0F}" type="sibTrans" cxnId="{5EC7355F-FDB3-4088-8F05-D9A8DA2CC2D8}">
      <dgm:prSet/>
      <dgm:spPr/>
      <dgm:t>
        <a:bodyPr/>
        <a:lstStyle/>
        <a:p>
          <a:endParaRPr lang="fr-FR"/>
        </a:p>
      </dgm:t>
    </dgm:pt>
    <dgm:pt modelId="{44EA5EA0-2B3C-4514-AC69-8F338EF946EB}" type="pres">
      <dgm:prSet presAssocID="{A46EFA8F-74C1-4858-A7B5-52B8796EC1B2}" presName="linear" presStyleCnt="0">
        <dgm:presLayoutVars>
          <dgm:dir/>
          <dgm:animLvl val="lvl"/>
          <dgm:resizeHandles val="exact"/>
        </dgm:presLayoutVars>
      </dgm:prSet>
      <dgm:spPr/>
    </dgm:pt>
    <dgm:pt modelId="{D4DF7E9D-1262-4349-8DCB-540BEF2862BC}" type="pres">
      <dgm:prSet presAssocID="{49669D6D-FEA2-4508-89C8-330D34C0FBA5}" presName="parentLin" presStyleCnt="0"/>
      <dgm:spPr/>
    </dgm:pt>
    <dgm:pt modelId="{D3AEB20D-83BB-4C13-8B15-92E4C55DB410}" type="pres">
      <dgm:prSet presAssocID="{49669D6D-FEA2-4508-89C8-330D34C0FBA5}" presName="parentLeftMargin" presStyleLbl="node1" presStyleIdx="0" presStyleCnt="3"/>
      <dgm:spPr/>
    </dgm:pt>
    <dgm:pt modelId="{C27FDD03-E804-4AFA-9017-F9543DF80E5B}" type="pres">
      <dgm:prSet presAssocID="{49669D6D-FEA2-4508-89C8-330D34C0FBA5}" presName="parentText" presStyleLbl="node1" presStyleIdx="0" presStyleCnt="3" custScaleY="212685">
        <dgm:presLayoutVars>
          <dgm:chMax val="0"/>
          <dgm:bulletEnabled val="1"/>
        </dgm:presLayoutVars>
      </dgm:prSet>
      <dgm:spPr>
        <a:xfrm>
          <a:off x="287941" y="2372"/>
          <a:ext cx="4031180" cy="442800"/>
        </a:xfrm>
        <a:prstGeom prst="roundRect">
          <a:avLst/>
        </a:prstGeom>
      </dgm:spPr>
    </dgm:pt>
    <dgm:pt modelId="{24FF0FC9-AF81-43F4-B2DF-B78BC6F95E3F}" type="pres">
      <dgm:prSet presAssocID="{49669D6D-FEA2-4508-89C8-330D34C0FBA5}" presName="negativeSpace" presStyleCnt="0"/>
      <dgm:spPr/>
    </dgm:pt>
    <dgm:pt modelId="{E41D9534-0787-4506-9A27-229AC0F8897A}" type="pres">
      <dgm:prSet presAssocID="{49669D6D-FEA2-4508-89C8-330D34C0FBA5}" presName="childText" presStyleLbl="conFgAcc1" presStyleIdx="0" presStyleCnt="3">
        <dgm:presLayoutVars>
          <dgm:bulletEnabled val="1"/>
        </dgm:presLayoutVars>
      </dgm:prSet>
      <dgm:spPr/>
    </dgm:pt>
    <dgm:pt modelId="{E6FA10F7-8C18-4996-BDA2-2CFE00375047}" type="pres">
      <dgm:prSet presAssocID="{BD134007-9139-41C6-B691-9902236F9878}" presName="spaceBetweenRectangles" presStyleCnt="0"/>
      <dgm:spPr/>
    </dgm:pt>
    <dgm:pt modelId="{4F05FAC8-DAFE-4CA0-8978-E91FE32B9B7A}" type="pres">
      <dgm:prSet presAssocID="{874145E7-EC45-4E73-B9E0-E12F10721917}" presName="parentLin" presStyleCnt="0"/>
      <dgm:spPr/>
    </dgm:pt>
    <dgm:pt modelId="{A0484EBC-7F5E-48CF-8077-5BB27452896F}" type="pres">
      <dgm:prSet presAssocID="{874145E7-EC45-4E73-B9E0-E12F10721917}" presName="parentLeftMargin" presStyleLbl="node1" presStyleIdx="0" presStyleCnt="3"/>
      <dgm:spPr/>
    </dgm:pt>
    <dgm:pt modelId="{8F61C02D-1A89-4856-90D1-C5CCBD18EB10}" type="pres">
      <dgm:prSet presAssocID="{874145E7-EC45-4E73-B9E0-E12F10721917}" presName="parentText" presStyleLbl="node1" presStyleIdx="1" presStyleCnt="3" custScaleY="227458">
        <dgm:presLayoutVars>
          <dgm:chMax val="0"/>
          <dgm:bulletEnabled val="1"/>
        </dgm:presLayoutVars>
      </dgm:prSet>
      <dgm:spPr/>
    </dgm:pt>
    <dgm:pt modelId="{F5047C42-7C64-430C-A746-3FF0D20E3991}" type="pres">
      <dgm:prSet presAssocID="{874145E7-EC45-4E73-B9E0-E12F10721917}" presName="negativeSpace" presStyleCnt="0"/>
      <dgm:spPr/>
    </dgm:pt>
    <dgm:pt modelId="{BDCA0200-743C-4932-9E6C-17C7C4ACF899}" type="pres">
      <dgm:prSet presAssocID="{874145E7-EC45-4E73-B9E0-E12F10721917}" presName="childText" presStyleLbl="conFgAcc1" presStyleIdx="1" presStyleCnt="3">
        <dgm:presLayoutVars>
          <dgm:bulletEnabled val="1"/>
        </dgm:presLayoutVars>
      </dgm:prSet>
      <dgm:spPr/>
    </dgm:pt>
    <dgm:pt modelId="{D6B501EB-E2BE-4D09-ACAE-6A21A29D179D}" type="pres">
      <dgm:prSet presAssocID="{FFA50EFC-3E20-4AC6-9918-75F28ACFCD64}" presName="spaceBetweenRectangles" presStyleCnt="0"/>
      <dgm:spPr/>
    </dgm:pt>
    <dgm:pt modelId="{6C1C3CC8-5870-4E36-A060-CE0BA545BB4D}" type="pres">
      <dgm:prSet presAssocID="{5B1730BB-42BA-4AF1-9251-EDB558A8A1D6}" presName="parentLin" presStyleCnt="0"/>
      <dgm:spPr/>
    </dgm:pt>
    <dgm:pt modelId="{C7DCA27F-D4FF-42B9-B6E4-9068E8C3329E}" type="pres">
      <dgm:prSet presAssocID="{5B1730BB-42BA-4AF1-9251-EDB558A8A1D6}" presName="parentLeftMargin" presStyleLbl="node1" presStyleIdx="1" presStyleCnt="3"/>
      <dgm:spPr/>
    </dgm:pt>
    <dgm:pt modelId="{658E23A5-CB4E-4D8E-8B12-87970837B03C}" type="pres">
      <dgm:prSet presAssocID="{5B1730BB-42BA-4AF1-9251-EDB558A8A1D6}" presName="parentText" presStyleLbl="node1" presStyleIdx="2" presStyleCnt="3" custScaleY="175806">
        <dgm:presLayoutVars>
          <dgm:chMax val="0"/>
          <dgm:bulletEnabled val="1"/>
        </dgm:presLayoutVars>
      </dgm:prSet>
      <dgm:spPr/>
    </dgm:pt>
    <dgm:pt modelId="{54563487-369B-44B8-AD91-6AFBD3989522}" type="pres">
      <dgm:prSet presAssocID="{5B1730BB-42BA-4AF1-9251-EDB558A8A1D6}" presName="negativeSpace" presStyleCnt="0"/>
      <dgm:spPr/>
    </dgm:pt>
    <dgm:pt modelId="{56BE3A60-1E5C-41B3-91B5-C7178D324A31}" type="pres">
      <dgm:prSet presAssocID="{5B1730BB-42BA-4AF1-9251-EDB558A8A1D6}" presName="childText" presStyleLbl="conFgAcc1" presStyleIdx="2" presStyleCnt="3" custScaleY="109545">
        <dgm:presLayoutVars>
          <dgm:bulletEnabled val="1"/>
        </dgm:presLayoutVars>
      </dgm:prSet>
      <dgm:spPr/>
    </dgm:pt>
  </dgm:ptLst>
  <dgm:cxnLst>
    <dgm:cxn modelId="{7930DA15-231A-4E3A-AC08-F6650DF337AF}" type="presOf" srcId="{44F557CC-FAA6-46D9-A792-571FD7502977}" destId="{BDCA0200-743C-4932-9E6C-17C7C4ACF899}" srcOrd="0" destOrd="0" presId="urn:microsoft.com/office/officeart/2005/8/layout/list1"/>
    <dgm:cxn modelId="{3BF19A18-D49E-420D-BBA0-AFE1BEEC59B0}" type="presOf" srcId="{5B1730BB-42BA-4AF1-9251-EDB558A8A1D6}" destId="{C7DCA27F-D4FF-42B9-B6E4-9068E8C3329E}" srcOrd="0" destOrd="0" presId="urn:microsoft.com/office/officeart/2005/8/layout/list1"/>
    <dgm:cxn modelId="{5B632522-895B-4715-BB6D-61CF0A7E55DA}" type="presOf" srcId="{49669D6D-FEA2-4508-89C8-330D34C0FBA5}" destId="{D3AEB20D-83BB-4C13-8B15-92E4C55DB410}" srcOrd="0" destOrd="0" presId="urn:microsoft.com/office/officeart/2005/8/layout/list1"/>
    <dgm:cxn modelId="{BBE7792C-C400-459E-A380-ED0D79C360C1}" srcId="{5B1730BB-42BA-4AF1-9251-EDB558A8A1D6}" destId="{A5E89AFD-DAA4-43E0-B4A7-9211283A3561}" srcOrd="0" destOrd="0" parTransId="{E456970A-CD4E-4B33-A4DA-B12885F5FC23}" sibTransId="{22E8B104-2209-43C0-BD0D-46934C64534A}"/>
    <dgm:cxn modelId="{84A5862D-7F56-4853-AC51-A8549BD0F29A}" srcId="{49669D6D-FEA2-4508-89C8-330D34C0FBA5}" destId="{4FD28E1E-5D85-4949-B9CC-DC4CFF01B69B}" srcOrd="0" destOrd="0" parTransId="{EE2DFD9E-DA1A-4543-965C-9B1F4E48D4BE}" sibTransId="{3DB14363-25AD-41DB-AD38-980E642DC629}"/>
    <dgm:cxn modelId="{C2380135-FCCF-48EE-ADCC-643203EA6EC7}" type="presOf" srcId="{1CD072BA-4D79-4168-BD09-95FE8BF829C8}" destId="{BDCA0200-743C-4932-9E6C-17C7C4ACF899}" srcOrd="0" destOrd="1" presId="urn:microsoft.com/office/officeart/2005/8/layout/list1"/>
    <dgm:cxn modelId="{D7B18935-2100-455C-831C-424562E8EC4A}" type="presOf" srcId="{A5E89AFD-DAA4-43E0-B4A7-9211283A3561}" destId="{56BE3A60-1E5C-41B3-91B5-C7178D324A31}" srcOrd="0" destOrd="0" presId="urn:microsoft.com/office/officeart/2005/8/layout/list1"/>
    <dgm:cxn modelId="{E1CEE33A-AD20-4E39-B81A-94331CC4A312}" type="presOf" srcId="{5B1730BB-42BA-4AF1-9251-EDB558A8A1D6}" destId="{658E23A5-CB4E-4D8E-8B12-87970837B03C}" srcOrd="1" destOrd="0" presId="urn:microsoft.com/office/officeart/2005/8/layout/list1"/>
    <dgm:cxn modelId="{3B63473D-0950-4DB8-BA05-5131A51B671D}" srcId="{A46EFA8F-74C1-4858-A7B5-52B8796EC1B2}" destId="{874145E7-EC45-4E73-B9E0-E12F10721917}" srcOrd="1" destOrd="0" parTransId="{6D578462-8DD2-4C97-A7F3-238C0304FBD2}" sibTransId="{FFA50EFC-3E20-4AC6-9918-75F28ACFCD64}"/>
    <dgm:cxn modelId="{5EC7355F-FDB3-4088-8F05-D9A8DA2CC2D8}" srcId="{5B1730BB-42BA-4AF1-9251-EDB558A8A1D6}" destId="{FAABE2C7-4269-4D79-BE2B-716EB302FACA}" srcOrd="3" destOrd="0" parTransId="{66EA2C46-B7D5-4E07-BEAD-C58941E99A8D}" sibTransId="{F33AFB65-B4BF-493C-98AE-DACCB275EB0F}"/>
    <dgm:cxn modelId="{DD39D663-ACD2-4A27-8D4F-6091B2999EFF}" srcId="{5B1730BB-42BA-4AF1-9251-EDB558A8A1D6}" destId="{F493D417-4EEE-441A-9AB3-266D53B582AF}" srcOrd="1" destOrd="0" parTransId="{E59269D4-6C1C-47A1-BB1A-9EBC70784FCD}" sibTransId="{F721EA25-33B2-4484-9170-862AA798C456}"/>
    <dgm:cxn modelId="{169E1064-138C-4816-A8FA-DB5444CF6E1A}" type="presOf" srcId="{4FD28E1E-5D85-4949-B9CC-DC4CFF01B69B}" destId="{E41D9534-0787-4506-9A27-229AC0F8897A}" srcOrd="0" destOrd="0" presId="urn:microsoft.com/office/officeart/2005/8/layout/list1"/>
    <dgm:cxn modelId="{8381C264-1764-41C5-9EA7-EB83DEA43031}" srcId="{A46EFA8F-74C1-4858-A7B5-52B8796EC1B2}" destId="{5B1730BB-42BA-4AF1-9251-EDB558A8A1D6}" srcOrd="2" destOrd="0" parTransId="{EFD2970E-FE71-44CA-801C-32B0DF73DAEE}" sibTransId="{0BEE413D-C34C-4E00-8F11-E8C751DFB486}"/>
    <dgm:cxn modelId="{F6015F4C-DB14-449F-993D-9F29D77E8999}" type="presOf" srcId="{02E5D0F6-789B-4F15-A89C-D715AAB9B62C}" destId="{56BE3A60-1E5C-41B3-91B5-C7178D324A31}" srcOrd="0" destOrd="2" presId="urn:microsoft.com/office/officeart/2005/8/layout/list1"/>
    <dgm:cxn modelId="{6A23326D-4818-4750-8B37-ABC6D50612B7}" srcId="{874145E7-EC45-4E73-B9E0-E12F10721917}" destId="{44F557CC-FAA6-46D9-A792-571FD7502977}" srcOrd="0" destOrd="0" parTransId="{345362C1-A7BB-40EA-9824-2D04F66D4874}" sibTransId="{F5B62EA0-F6BA-42DC-A0E1-64992F2615F9}"/>
    <dgm:cxn modelId="{4AECC774-B96B-4EA2-B42E-34E3476A50B5}" srcId="{5B1730BB-42BA-4AF1-9251-EDB558A8A1D6}" destId="{02E5D0F6-789B-4F15-A89C-D715AAB9B62C}" srcOrd="2" destOrd="0" parTransId="{DE9032F4-1632-4273-A948-E091666B862F}" sibTransId="{29027184-0BD9-4880-9B7F-16E86C39F2EC}"/>
    <dgm:cxn modelId="{4F654A7C-8DF0-4402-844C-520E79044B4A}" type="presOf" srcId="{F493D417-4EEE-441A-9AB3-266D53B582AF}" destId="{56BE3A60-1E5C-41B3-91B5-C7178D324A31}" srcOrd="0" destOrd="1" presId="urn:microsoft.com/office/officeart/2005/8/layout/list1"/>
    <dgm:cxn modelId="{8CA1D292-29EB-4023-BBC1-F9BA8B97024D}" srcId="{A46EFA8F-74C1-4858-A7B5-52B8796EC1B2}" destId="{49669D6D-FEA2-4508-89C8-330D34C0FBA5}" srcOrd="0" destOrd="0" parTransId="{EB30CE54-CAB6-4941-950C-4B4E0EE6A4B1}" sibTransId="{BD134007-9139-41C6-B691-9902236F9878}"/>
    <dgm:cxn modelId="{DCF5D79C-10C0-40E1-9CA7-BC870B4C447E}" type="presOf" srcId="{A46EFA8F-74C1-4858-A7B5-52B8796EC1B2}" destId="{44EA5EA0-2B3C-4514-AC69-8F338EF946EB}" srcOrd="0" destOrd="0" presId="urn:microsoft.com/office/officeart/2005/8/layout/list1"/>
    <dgm:cxn modelId="{E1D168A8-AB19-4342-BD2D-2A437656507D}" type="presOf" srcId="{FAABE2C7-4269-4D79-BE2B-716EB302FACA}" destId="{56BE3A60-1E5C-41B3-91B5-C7178D324A31}" srcOrd="0" destOrd="3" presId="urn:microsoft.com/office/officeart/2005/8/layout/list1"/>
    <dgm:cxn modelId="{61D44DB8-2671-4E96-85F7-B41473A3BF15}" type="presOf" srcId="{49669D6D-FEA2-4508-89C8-330D34C0FBA5}" destId="{C27FDD03-E804-4AFA-9017-F9543DF80E5B}" srcOrd="1" destOrd="0" presId="urn:microsoft.com/office/officeart/2005/8/layout/list1"/>
    <dgm:cxn modelId="{89F36EC4-45D8-48B8-993C-AFF0A411869D}" type="presOf" srcId="{874145E7-EC45-4E73-B9E0-E12F10721917}" destId="{A0484EBC-7F5E-48CF-8077-5BB27452896F}" srcOrd="0" destOrd="0" presId="urn:microsoft.com/office/officeart/2005/8/layout/list1"/>
    <dgm:cxn modelId="{9ED351D0-4807-41C4-81F7-F931FBDD427E}" type="presOf" srcId="{874145E7-EC45-4E73-B9E0-E12F10721917}" destId="{8F61C02D-1A89-4856-90D1-C5CCBD18EB10}" srcOrd="1" destOrd="0" presId="urn:microsoft.com/office/officeart/2005/8/layout/list1"/>
    <dgm:cxn modelId="{7F3005DE-917A-4D71-BCAC-F3FA2D161C58}" srcId="{874145E7-EC45-4E73-B9E0-E12F10721917}" destId="{1CD072BA-4D79-4168-BD09-95FE8BF829C8}" srcOrd="1" destOrd="0" parTransId="{D9408C3F-2A85-4398-A9E4-6DC0106CE3A8}" sibTransId="{96D2775E-1E8F-42E3-AE44-710EA2D3192F}"/>
    <dgm:cxn modelId="{C7BA7938-5604-4718-AD1C-F6023A598503}" type="presParOf" srcId="{44EA5EA0-2B3C-4514-AC69-8F338EF946EB}" destId="{D4DF7E9D-1262-4349-8DCB-540BEF2862BC}" srcOrd="0" destOrd="0" presId="urn:microsoft.com/office/officeart/2005/8/layout/list1"/>
    <dgm:cxn modelId="{7BE201C4-67E6-4697-BBC7-BC15D48742F2}" type="presParOf" srcId="{D4DF7E9D-1262-4349-8DCB-540BEF2862BC}" destId="{D3AEB20D-83BB-4C13-8B15-92E4C55DB410}" srcOrd="0" destOrd="0" presId="urn:microsoft.com/office/officeart/2005/8/layout/list1"/>
    <dgm:cxn modelId="{130CCEF1-D933-4A05-9970-A74444F2850B}" type="presParOf" srcId="{D4DF7E9D-1262-4349-8DCB-540BEF2862BC}" destId="{C27FDD03-E804-4AFA-9017-F9543DF80E5B}" srcOrd="1" destOrd="0" presId="urn:microsoft.com/office/officeart/2005/8/layout/list1"/>
    <dgm:cxn modelId="{BB6879E0-FB12-4E4E-A353-7C6B9F348EAE}" type="presParOf" srcId="{44EA5EA0-2B3C-4514-AC69-8F338EF946EB}" destId="{24FF0FC9-AF81-43F4-B2DF-B78BC6F95E3F}" srcOrd="1" destOrd="0" presId="urn:microsoft.com/office/officeart/2005/8/layout/list1"/>
    <dgm:cxn modelId="{23DA6604-61D2-43B7-8BAE-5E4C81DB1F40}" type="presParOf" srcId="{44EA5EA0-2B3C-4514-AC69-8F338EF946EB}" destId="{E41D9534-0787-4506-9A27-229AC0F8897A}" srcOrd="2" destOrd="0" presId="urn:microsoft.com/office/officeart/2005/8/layout/list1"/>
    <dgm:cxn modelId="{71AD6BF2-EB0C-4DEE-9234-91398582793A}" type="presParOf" srcId="{44EA5EA0-2B3C-4514-AC69-8F338EF946EB}" destId="{E6FA10F7-8C18-4996-BDA2-2CFE00375047}" srcOrd="3" destOrd="0" presId="urn:microsoft.com/office/officeart/2005/8/layout/list1"/>
    <dgm:cxn modelId="{1198C35E-4C75-45BB-A174-93C7BD716B3F}" type="presParOf" srcId="{44EA5EA0-2B3C-4514-AC69-8F338EF946EB}" destId="{4F05FAC8-DAFE-4CA0-8978-E91FE32B9B7A}" srcOrd="4" destOrd="0" presId="urn:microsoft.com/office/officeart/2005/8/layout/list1"/>
    <dgm:cxn modelId="{5712C0C2-7E15-4B7D-9C8F-AEAAD987967B}" type="presParOf" srcId="{4F05FAC8-DAFE-4CA0-8978-E91FE32B9B7A}" destId="{A0484EBC-7F5E-48CF-8077-5BB27452896F}" srcOrd="0" destOrd="0" presId="urn:microsoft.com/office/officeart/2005/8/layout/list1"/>
    <dgm:cxn modelId="{DDD9946C-09F9-4DE1-A2F9-1DF955D1118B}" type="presParOf" srcId="{4F05FAC8-DAFE-4CA0-8978-E91FE32B9B7A}" destId="{8F61C02D-1A89-4856-90D1-C5CCBD18EB10}" srcOrd="1" destOrd="0" presId="urn:microsoft.com/office/officeart/2005/8/layout/list1"/>
    <dgm:cxn modelId="{14B5B8DD-1E9F-4D31-826A-7461C31B04E7}" type="presParOf" srcId="{44EA5EA0-2B3C-4514-AC69-8F338EF946EB}" destId="{F5047C42-7C64-430C-A746-3FF0D20E3991}" srcOrd="5" destOrd="0" presId="urn:microsoft.com/office/officeart/2005/8/layout/list1"/>
    <dgm:cxn modelId="{EFA2C455-03B7-4E7B-AD31-D79266930D66}" type="presParOf" srcId="{44EA5EA0-2B3C-4514-AC69-8F338EF946EB}" destId="{BDCA0200-743C-4932-9E6C-17C7C4ACF899}" srcOrd="6" destOrd="0" presId="urn:microsoft.com/office/officeart/2005/8/layout/list1"/>
    <dgm:cxn modelId="{A4AC9380-086B-4DAA-B1FC-D2935396505E}" type="presParOf" srcId="{44EA5EA0-2B3C-4514-AC69-8F338EF946EB}" destId="{D6B501EB-E2BE-4D09-ACAE-6A21A29D179D}" srcOrd="7" destOrd="0" presId="urn:microsoft.com/office/officeart/2005/8/layout/list1"/>
    <dgm:cxn modelId="{4AE97D16-9A8C-4C28-82CD-F3634E47264E}" type="presParOf" srcId="{44EA5EA0-2B3C-4514-AC69-8F338EF946EB}" destId="{6C1C3CC8-5870-4E36-A060-CE0BA545BB4D}" srcOrd="8" destOrd="0" presId="urn:microsoft.com/office/officeart/2005/8/layout/list1"/>
    <dgm:cxn modelId="{9D05C476-C474-4F5A-A85B-3EA858C6234A}" type="presParOf" srcId="{6C1C3CC8-5870-4E36-A060-CE0BA545BB4D}" destId="{C7DCA27F-D4FF-42B9-B6E4-9068E8C3329E}" srcOrd="0" destOrd="0" presId="urn:microsoft.com/office/officeart/2005/8/layout/list1"/>
    <dgm:cxn modelId="{BF70E3C8-E411-4A7D-AAC1-C1E405DC9A92}" type="presParOf" srcId="{6C1C3CC8-5870-4E36-A060-CE0BA545BB4D}" destId="{658E23A5-CB4E-4D8E-8B12-87970837B03C}" srcOrd="1" destOrd="0" presId="urn:microsoft.com/office/officeart/2005/8/layout/list1"/>
    <dgm:cxn modelId="{D21EA4D3-F0B1-4991-8637-C4CA8331CAD2}" type="presParOf" srcId="{44EA5EA0-2B3C-4514-AC69-8F338EF946EB}" destId="{54563487-369B-44B8-AD91-6AFBD3989522}" srcOrd="9" destOrd="0" presId="urn:microsoft.com/office/officeart/2005/8/layout/list1"/>
    <dgm:cxn modelId="{4A14A3A2-CBA9-4960-BFB5-D308FFEB6644}" type="presParOf" srcId="{44EA5EA0-2B3C-4514-AC69-8F338EF946EB}" destId="{56BE3A60-1E5C-41B3-91B5-C7178D324A3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D9534-0787-4506-9A27-229AC0F8897A}">
      <dsp:nvSpPr>
        <dsp:cNvPr id="0" name=""/>
        <dsp:cNvSpPr/>
      </dsp:nvSpPr>
      <dsp:spPr>
        <a:xfrm>
          <a:off x="0" y="432674"/>
          <a:ext cx="5088370" cy="683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914" tIns="145796" rIns="394914" bIns="99568" numCol="1" spcCol="1270" anchor="t" anchorCtr="0">
          <a:noAutofit/>
        </a:bodyPr>
        <a:lstStyle/>
        <a:p>
          <a:pPr marL="114300" lvl="1" indent="-114300" algn="l" defTabSz="622300">
            <a:lnSpc>
              <a:spcPct val="90000"/>
            </a:lnSpc>
            <a:spcBef>
              <a:spcPct val="0"/>
            </a:spcBef>
            <a:spcAft>
              <a:spcPct val="15000"/>
            </a:spcAft>
            <a:buChar char="•"/>
          </a:pPr>
          <a:r>
            <a:rPr lang="fr-FR" sz="1400" b="0" kern="1200">
              <a:latin typeface="Open Sans" panose="020B0606030504020204" pitchFamily="34" charset="0"/>
              <a:ea typeface="Open Sans" panose="020B0606030504020204" pitchFamily="34" charset="0"/>
              <a:cs typeface="Open Sans" panose="020B0606030504020204" pitchFamily="34" charset="0"/>
            </a:rPr>
            <a:t>Frais liés aux </a:t>
          </a:r>
          <a:r>
            <a:rPr lang="fr-FR" sz="1400" b="1" kern="1200">
              <a:latin typeface="Open Sans" panose="020B0606030504020204" pitchFamily="34" charset="0"/>
              <a:ea typeface="Open Sans" panose="020B0606030504020204" pitchFamily="34" charset="0"/>
              <a:cs typeface="Open Sans" panose="020B0606030504020204" pitchFamily="34" charset="0"/>
            </a:rPr>
            <a:t>impayés</a:t>
          </a:r>
          <a:r>
            <a:rPr lang="fr-FR" sz="1400" b="0" kern="1200">
              <a:latin typeface="Open Sans" panose="020B0606030504020204" pitchFamily="34" charset="0"/>
              <a:ea typeface="Open Sans" panose="020B0606030504020204" pitchFamily="34" charset="0"/>
              <a:cs typeface="Open Sans" panose="020B0606030504020204" pitchFamily="34" charset="0"/>
            </a:rPr>
            <a:t> ou retards de loyers et/ou charges (dont énergie)</a:t>
          </a:r>
          <a:endParaRPr lang="fr-FR" sz="14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432674"/>
        <a:ext cx="5088370" cy="683550"/>
      </dsp:txXfrm>
    </dsp:sp>
    <dsp:sp modelId="{C27FDD03-E804-4AFA-9017-F9543DF80E5B}">
      <dsp:nvSpPr>
        <dsp:cNvPr id="0" name=""/>
        <dsp:cNvSpPr/>
      </dsp:nvSpPr>
      <dsp:spPr>
        <a:xfrm>
          <a:off x="254418" y="96501"/>
          <a:ext cx="3561859" cy="4394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369" tIns="0" rIns="152369" bIns="0" numCol="1" spcCol="1270" anchor="ctr" anchorCtr="0">
          <a:noAutofit/>
        </a:bodyPr>
        <a:lstStyle/>
        <a:p>
          <a:pPr marL="0" lvl="0" indent="0" algn="l" defTabSz="889000">
            <a:lnSpc>
              <a:spcPct val="90000"/>
            </a:lnSpc>
            <a:spcBef>
              <a:spcPct val="0"/>
            </a:spcBef>
            <a:spcAft>
              <a:spcPct val="35000"/>
            </a:spcAft>
            <a:buNone/>
          </a:pPr>
          <a:r>
            <a:rPr lang="fr-FR" sz="1600" b="1" kern="1200" dirty="0">
              <a:latin typeface="Open Sans" panose="020B0606030504020204" pitchFamily="34" charset="0"/>
              <a:ea typeface="Open Sans" panose="020B0606030504020204" pitchFamily="34" charset="0"/>
              <a:cs typeface="Open Sans" panose="020B0606030504020204" pitchFamily="34" charset="0"/>
            </a:rPr>
            <a:t>Coûts évités</a:t>
          </a:r>
        </a:p>
      </dsp:txBody>
      <dsp:txXfrm>
        <a:off x="275872" y="117955"/>
        <a:ext cx="3518951" cy="396584"/>
      </dsp:txXfrm>
    </dsp:sp>
    <dsp:sp modelId="{BDCA0200-743C-4932-9E6C-17C7C4ACF899}">
      <dsp:nvSpPr>
        <dsp:cNvPr id="0" name=""/>
        <dsp:cNvSpPr/>
      </dsp:nvSpPr>
      <dsp:spPr>
        <a:xfrm>
          <a:off x="0" y="1520723"/>
          <a:ext cx="5088370" cy="11686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914" tIns="145796" rIns="394914"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Open Sans" panose="020B0606030504020204" pitchFamily="34" charset="0"/>
              <a:ea typeface="Open Sans" panose="020B0606030504020204" pitchFamily="34" charset="0"/>
              <a:cs typeface="Open Sans" panose="020B0606030504020204" pitchFamily="34" charset="0"/>
            </a:rPr>
            <a:t>Repérer et prévenir le</a:t>
          </a:r>
          <a:r>
            <a:rPr lang="fr-FR" sz="1400" b="1" kern="1200" dirty="0">
              <a:latin typeface="Open Sans" panose="020B0606030504020204" pitchFamily="34" charset="0"/>
              <a:ea typeface="Open Sans" panose="020B0606030504020204" pitchFamily="34" charset="0"/>
              <a:cs typeface="Open Sans" panose="020B0606030504020204" pitchFamily="34" charset="0"/>
            </a:rPr>
            <a:t> vieillissement prématuré </a:t>
          </a:r>
          <a:r>
            <a:rPr lang="fr-FR" sz="1400" kern="1200" dirty="0">
              <a:latin typeface="Open Sans" panose="020B0606030504020204" pitchFamily="34" charset="0"/>
              <a:ea typeface="Open Sans" panose="020B0606030504020204" pitchFamily="34" charset="0"/>
              <a:cs typeface="Open Sans" panose="020B0606030504020204" pitchFamily="34" charset="0"/>
            </a:rPr>
            <a:t>du bâti lié à un </a:t>
          </a:r>
          <a:r>
            <a:rPr lang="fr-FR" sz="1400" b="1" kern="1200" dirty="0">
              <a:latin typeface="Open Sans" panose="020B0606030504020204" pitchFamily="34" charset="0"/>
              <a:ea typeface="Open Sans" panose="020B0606030504020204" pitchFamily="34" charset="0"/>
              <a:cs typeface="Open Sans" panose="020B0606030504020204" pitchFamily="34" charset="0"/>
            </a:rPr>
            <a:t>mauvais usage</a:t>
          </a:r>
        </a:p>
        <a:p>
          <a:pPr marL="114300" lvl="1" indent="-114300" algn="l" defTabSz="622300">
            <a:lnSpc>
              <a:spcPct val="90000"/>
            </a:lnSpc>
            <a:spcBef>
              <a:spcPct val="0"/>
            </a:spcBef>
            <a:spcAft>
              <a:spcPct val="15000"/>
            </a:spcAft>
            <a:buChar char="•"/>
          </a:pPr>
          <a:r>
            <a:rPr lang="fr-FR" sz="1400" kern="1200" dirty="0">
              <a:latin typeface="Open Sans" panose="020B0606030504020204" pitchFamily="34" charset="0"/>
              <a:ea typeface="Open Sans" panose="020B0606030504020204" pitchFamily="34" charset="0"/>
              <a:cs typeface="Open Sans" panose="020B0606030504020204" pitchFamily="34" charset="0"/>
            </a:rPr>
            <a:t>Accompagner avant, pendant et après </a:t>
          </a:r>
          <a:r>
            <a:rPr lang="fr-FR" sz="1400" b="1" kern="1200" dirty="0">
              <a:latin typeface="Open Sans" panose="020B0606030504020204" pitchFamily="34" charset="0"/>
              <a:ea typeface="Open Sans" panose="020B0606030504020204" pitchFamily="34" charset="0"/>
              <a:cs typeface="Open Sans" panose="020B0606030504020204" pitchFamily="34" charset="0"/>
            </a:rPr>
            <a:t>réhabilitation</a:t>
          </a:r>
        </a:p>
      </dsp:txBody>
      <dsp:txXfrm>
        <a:off x="0" y="1520723"/>
        <a:ext cx="5088370" cy="1168650"/>
      </dsp:txXfrm>
    </dsp:sp>
    <dsp:sp modelId="{8F61C02D-1A89-4856-90D1-C5CCBD18EB10}">
      <dsp:nvSpPr>
        <dsp:cNvPr id="0" name=""/>
        <dsp:cNvSpPr/>
      </dsp:nvSpPr>
      <dsp:spPr>
        <a:xfrm>
          <a:off x="254418" y="1154024"/>
          <a:ext cx="3561859" cy="4700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30" tIns="0" rIns="134630"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Open Sans" panose="020B0606030504020204" pitchFamily="34" charset="0"/>
              <a:ea typeface="Open Sans" panose="020B0606030504020204" pitchFamily="34" charset="0"/>
              <a:cs typeface="Open Sans" panose="020B0606030504020204" pitchFamily="34" charset="0"/>
            </a:rPr>
            <a:t>Gestion de patrimoine</a:t>
          </a:r>
        </a:p>
      </dsp:txBody>
      <dsp:txXfrm>
        <a:off x="277362" y="1176968"/>
        <a:ext cx="3515971" cy="424131"/>
      </dsp:txXfrm>
    </dsp:sp>
    <dsp:sp modelId="{56BE3A60-1E5C-41B3-91B5-C7178D324A31}">
      <dsp:nvSpPr>
        <dsp:cNvPr id="0" name=""/>
        <dsp:cNvSpPr/>
      </dsp:nvSpPr>
      <dsp:spPr>
        <a:xfrm>
          <a:off x="0" y="2987138"/>
          <a:ext cx="5088370" cy="183575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914" tIns="145796" rIns="394914" bIns="99568" numCol="1" spcCol="1270" anchor="t" anchorCtr="0">
          <a:noAutofit/>
        </a:bodyPr>
        <a:lstStyle/>
        <a:p>
          <a:pPr marL="171450" lvl="1" indent="0" algn="l" defTabSz="800100">
            <a:lnSpc>
              <a:spcPct val="90000"/>
            </a:lnSpc>
            <a:spcBef>
              <a:spcPct val="0"/>
            </a:spcBef>
            <a:spcAft>
              <a:spcPct val="15000"/>
            </a:spcAft>
            <a:buChar char="•"/>
          </a:pPr>
          <a:r>
            <a:rPr lang="fr-FR" sz="1400" b="1" kern="1200" dirty="0">
              <a:latin typeface="Open Sans" panose="020B0606030504020204" pitchFamily="34" charset="0"/>
              <a:ea typeface="Open Sans" panose="020B0606030504020204" pitchFamily="34" charset="0"/>
              <a:cs typeface="Open Sans" panose="020B0606030504020204" pitchFamily="34" charset="0"/>
            </a:rPr>
            <a:t> Tiers neutre </a:t>
          </a:r>
          <a:r>
            <a:rPr lang="fr-FR" sz="1400" kern="1200" dirty="0">
              <a:latin typeface="Open Sans" panose="020B0606030504020204" pitchFamily="34" charset="0"/>
              <a:ea typeface="Open Sans" panose="020B0606030504020204" pitchFamily="34" charset="0"/>
              <a:cs typeface="Open Sans" panose="020B0606030504020204" pitchFamily="34" charset="0"/>
            </a:rPr>
            <a:t>pour le repérage et la relation de </a:t>
          </a:r>
          <a:r>
            <a:rPr lang="fr-FR" sz="1400" b="1" kern="1200" dirty="0">
              <a:latin typeface="Open Sans" panose="020B0606030504020204" pitchFamily="34" charset="0"/>
              <a:ea typeface="Open Sans" panose="020B0606030504020204" pitchFamily="34" charset="0"/>
              <a:cs typeface="Open Sans" panose="020B0606030504020204" pitchFamily="34" charset="0"/>
            </a:rPr>
            <a:t>proximité</a:t>
          </a:r>
          <a:endParaRPr lang="fr-FR" sz="14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0" algn="l" defTabSz="800100">
            <a:lnSpc>
              <a:spcPct val="90000"/>
            </a:lnSpc>
            <a:spcBef>
              <a:spcPct val="0"/>
            </a:spcBef>
            <a:spcAft>
              <a:spcPct val="15000"/>
            </a:spcAft>
            <a:buChar char="•"/>
          </a:pPr>
          <a:r>
            <a:rPr lang="fr-FR" sz="1400" kern="1200" dirty="0">
              <a:latin typeface="Open Sans" panose="020B0606030504020204" pitchFamily="34" charset="0"/>
              <a:ea typeface="Open Sans" panose="020B0606030504020204" pitchFamily="34" charset="0"/>
              <a:cs typeface="Open Sans" panose="020B0606030504020204" pitchFamily="34" charset="0"/>
            </a:rPr>
            <a:t> Améliorer la </a:t>
          </a:r>
          <a:r>
            <a:rPr lang="fr-FR" sz="1400" b="1" kern="1200" dirty="0">
              <a:latin typeface="Open Sans" panose="020B0606030504020204" pitchFamily="34" charset="0"/>
              <a:ea typeface="Open Sans" panose="020B0606030504020204" pitchFamily="34" charset="0"/>
              <a:cs typeface="Open Sans" panose="020B0606030504020204" pitchFamily="34" charset="0"/>
            </a:rPr>
            <a:t>qualité de vie</a:t>
          </a:r>
          <a:r>
            <a:rPr lang="fr-FR" sz="1400" kern="1200" dirty="0">
              <a:latin typeface="Open Sans" panose="020B0606030504020204" pitchFamily="34" charset="0"/>
              <a:ea typeface="Open Sans" panose="020B0606030504020204" pitchFamily="34" charset="0"/>
              <a:cs typeface="Open Sans" panose="020B0606030504020204" pitchFamily="34" charset="0"/>
            </a:rPr>
            <a:t> du locataire et l'aider à se </a:t>
          </a:r>
          <a:r>
            <a:rPr lang="fr-FR" sz="1400" b="1" kern="1200" dirty="0">
              <a:latin typeface="Open Sans" panose="020B0606030504020204" pitchFamily="34" charset="0"/>
              <a:ea typeface="Open Sans" panose="020B0606030504020204" pitchFamily="34" charset="0"/>
              <a:cs typeface="Open Sans" panose="020B0606030504020204" pitchFamily="34" charset="0"/>
            </a:rPr>
            <a:t>réapproprier</a:t>
          </a:r>
          <a:r>
            <a:rPr lang="fr-FR" sz="1400" kern="1200" dirty="0">
              <a:latin typeface="Open Sans" panose="020B0606030504020204" pitchFamily="34" charset="0"/>
              <a:ea typeface="Open Sans" panose="020B0606030504020204" pitchFamily="34" charset="0"/>
              <a:cs typeface="Open Sans" panose="020B0606030504020204" pitchFamily="34" charset="0"/>
            </a:rPr>
            <a:t> son logement</a:t>
          </a:r>
        </a:p>
        <a:p>
          <a:pPr marL="171450" lvl="1" indent="0" algn="l" defTabSz="800100">
            <a:lnSpc>
              <a:spcPct val="90000"/>
            </a:lnSpc>
            <a:spcBef>
              <a:spcPct val="0"/>
            </a:spcBef>
            <a:spcAft>
              <a:spcPct val="15000"/>
            </a:spcAft>
            <a:buChar char="•"/>
          </a:pPr>
          <a:r>
            <a:rPr lang="fr-FR" sz="1400" kern="1200" dirty="0">
              <a:latin typeface="Open Sans" panose="020B0606030504020204" pitchFamily="34" charset="0"/>
              <a:ea typeface="Open Sans" panose="020B0606030504020204" pitchFamily="34" charset="0"/>
              <a:cs typeface="Open Sans" panose="020B0606030504020204" pitchFamily="34" charset="0"/>
            </a:rPr>
            <a:t> </a:t>
          </a:r>
          <a:r>
            <a:rPr lang="fr-FR" sz="1400" b="1" kern="1200" dirty="0">
              <a:latin typeface="Open Sans" panose="020B0606030504020204" pitchFamily="34" charset="0"/>
              <a:ea typeface="Open Sans" panose="020B0606030504020204" pitchFamily="34" charset="0"/>
              <a:cs typeface="Open Sans" panose="020B0606030504020204" pitchFamily="34" charset="0"/>
            </a:rPr>
            <a:t>Médiation </a:t>
          </a:r>
          <a:r>
            <a:rPr lang="fr-FR" sz="1400" kern="1200" dirty="0">
              <a:latin typeface="Open Sans" panose="020B0606030504020204" pitchFamily="34" charset="0"/>
              <a:ea typeface="Open Sans" panose="020B0606030504020204" pitchFamily="34" charset="0"/>
              <a:cs typeface="Open Sans" panose="020B0606030504020204" pitchFamily="34" charset="0"/>
            </a:rPr>
            <a:t>avec le bailleur </a:t>
          </a:r>
        </a:p>
        <a:p>
          <a:pPr marL="171450" lvl="1" indent="0" algn="l" defTabSz="800100">
            <a:lnSpc>
              <a:spcPct val="90000"/>
            </a:lnSpc>
            <a:spcBef>
              <a:spcPct val="0"/>
            </a:spcBef>
            <a:spcAft>
              <a:spcPct val="15000"/>
            </a:spcAft>
            <a:buChar char="•"/>
          </a:pPr>
          <a:r>
            <a:rPr lang="fr-FR" sz="1400" kern="1200" dirty="0">
              <a:latin typeface="Open Sans" panose="020B0606030504020204" pitchFamily="34" charset="0"/>
              <a:ea typeface="Open Sans" panose="020B0606030504020204" pitchFamily="34" charset="0"/>
              <a:cs typeface="Open Sans" panose="020B0606030504020204" pitchFamily="34" charset="0"/>
            </a:rPr>
            <a:t> Accès aux droits</a:t>
          </a:r>
        </a:p>
      </dsp:txBody>
      <dsp:txXfrm>
        <a:off x="0" y="2987138"/>
        <a:ext cx="5088370" cy="1835755"/>
      </dsp:txXfrm>
    </dsp:sp>
    <dsp:sp modelId="{658E23A5-CB4E-4D8E-8B12-87970837B03C}">
      <dsp:nvSpPr>
        <dsp:cNvPr id="0" name=""/>
        <dsp:cNvSpPr/>
      </dsp:nvSpPr>
      <dsp:spPr>
        <a:xfrm>
          <a:off x="254418" y="2727173"/>
          <a:ext cx="3561859" cy="3632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30" tIns="0" rIns="134630" bIns="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Open Sans" panose="020B0606030504020204" pitchFamily="34" charset="0"/>
              <a:ea typeface="Open Sans" panose="020B0606030504020204" pitchFamily="34" charset="0"/>
              <a:cs typeface="Open Sans" panose="020B0606030504020204" pitchFamily="34" charset="0"/>
            </a:rPr>
            <a:t>Lien social</a:t>
          </a:r>
        </a:p>
      </dsp:txBody>
      <dsp:txXfrm>
        <a:off x="272152" y="2744907"/>
        <a:ext cx="3526391" cy="3278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26CFA-FB5A-40D2-8EB2-8214377805DD}" type="datetimeFigureOut">
              <a:rPr lang="fr-FR" smtClean="0"/>
              <a:t>23/11/2022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907FA-5638-42EA-B51F-B13DE5EE8172}" type="slidenum">
              <a:rPr lang="fr-FR" smtClean="0"/>
              <a:t>‹N°›</a:t>
            </a:fld>
            <a:endParaRPr lang="fr-FR"/>
          </a:p>
        </p:txBody>
      </p:sp>
    </p:spTree>
    <p:extLst>
      <p:ext uri="{BB962C8B-B14F-4D97-AF65-F5344CB8AC3E}">
        <p14:creationId xmlns:p14="http://schemas.microsoft.com/office/powerpoint/2010/main" val="115045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pc="-1" dirty="0">
                <a:latin typeface="Calibri" panose="020F0502020204030204" pitchFamily="34" charset="0"/>
                <a:ea typeface="Arial"/>
                <a:cs typeface="Calibri" panose="020F0502020204030204" pitchFamily="34" charset="0"/>
              </a:rPr>
              <a:t>Orienter les habitudes de consommation d’énergie des ménages, d’usage et d’entretien du logement, vers plus d’efficacité (volet technique) et de sobriété (volet usage).</a:t>
            </a:r>
          </a:p>
          <a:p>
            <a:r>
              <a:rPr lang="fr-FR" spc="-1" dirty="0">
                <a:latin typeface="Calibri" panose="020F0502020204030204" pitchFamily="34" charset="0"/>
                <a:cs typeface="Calibri" panose="020F0502020204030204" pitchFamily="34" charset="0"/>
              </a:rPr>
              <a:t>La baisse de consommations d’énergie se traduit par un gain financier pour l’habitant, enjeu particulièrement important pour les locataires en situation de fragilité énergétique et/ ou économique.</a:t>
            </a:r>
            <a:endParaRPr lang="fr-FR" spc="-1" dirty="0">
              <a:latin typeface="Calibri" panose="020F0502020204030204" pitchFamily="34" charset="0"/>
              <a:ea typeface="Arial"/>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A4C5C03B-0EDD-463F-9A9B-96384D0B5978}" type="slidenum">
              <a:rPr lang="fr-FR" smtClean="0"/>
              <a:t>6</a:t>
            </a:fld>
            <a:endParaRPr lang="fr-FR"/>
          </a:p>
        </p:txBody>
      </p:sp>
    </p:spTree>
    <p:extLst>
      <p:ext uri="{BB962C8B-B14F-4D97-AF65-F5344CB8AC3E}">
        <p14:creationId xmlns:p14="http://schemas.microsoft.com/office/powerpoint/2010/main" val="58601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3F7A"/>
                </a:solidFill>
                <a:latin typeface="Calibri" panose="020F0502020204030204" pitchFamily="34" charset="0"/>
                <a:sym typeface="Wingdings" panose="05000000000000000000" pitchFamily="2" charset="2"/>
              </a:rPr>
              <a:t> </a:t>
            </a:r>
            <a:r>
              <a:rPr lang="fr-FR" sz="1200" dirty="0">
                <a:solidFill>
                  <a:srgbClr val="003F7A"/>
                </a:solidFill>
                <a:latin typeface="Calibri" panose="020F0502020204030204" pitchFamily="34" charset="0"/>
              </a:rPr>
              <a:t>de mettre en pratique sur son propre logement les conseils proposés, dans un contexte familial, en autonomie grâce aux missions à réaliser ; </a:t>
            </a:r>
          </a:p>
          <a:p>
            <a:endParaRPr lang="fr-FR" dirty="0"/>
          </a:p>
        </p:txBody>
      </p:sp>
      <p:sp>
        <p:nvSpPr>
          <p:cNvPr id="4" name="Espace réservé du numéro de diapositive 3"/>
          <p:cNvSpPr>
            <a:spLocks noGrp="1"/>
          </p:cNvSpPr>
          <p:nvPr>
            <p:ph type="sldNum" sz="quarter" idx="5"/>
          </p:nvPr>
        </p:nvSpPr>
        <p:spPr/>
        <p:txBody>
          <a:bodyPr/>
          <a:lstStyle/>
          <a:p>
            <a:fld id="{A4C5C03B-0EDD-463F-9A9B-96384D0B5978}" type="slidenum">
              <a:rPr lang="fr-FR" smtClean="0"/>
              <a:t>7</a:t>
            </a:fld>
            <a:endParaRPr lang="fr-FR"/>
          </a:p>
        </p:txBody>
      </p:sp>
    </p:spTree>
    <p:extLst>
      <p:ext uri="{BB962C8B-B14F-4D97-AF65-F5344CB8AC3E}">
        <p14:creationId xmlns:p14="http://schemas.microsoft.com/office/powerpoint/2010/main" val="287078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Suivi </a:t>
            </a:r>
            <a:r>
              <a:rPr lang="en-US" err="1">
                <a:cs typeface="Calibri"/>
              </a:rPr>
              <a:t>administratif</a:t>
            </a:r>
            <a:r>
              <a:rPr lang="en-US">
                <a:cs typeface="Calibri"/>
              </a:rPr>
              <a:t> et technique des </a:t>
            </a:r>
            <a:r>
              <a:rPr lang="en-US" err="1">
                <a:cs typeface="Calibri"/>
              </a:rPr>
              <a:t>contrats</a:t>
            </a:r>
            <a:r>
              <a:rPr lang="en-US">
                <a:cs typeface="Calibri"/>
              </a:rPr>
              <a:t> </a:t>
            </a:r>
            <a:r>
              <a:rPr lang="en-US" err="1">
                <a:cs typeface="Calibri"/>
              </a:rPr>
              <a:t>d'exploitation</a:t>
            </a:r>
          </a:p>
        </p:txBody>
      </p:sp>
      <p:sp>
        <p:nvSpPr>
          <p:cNvPr id="4" name="Espace réservé du numéro de diapositive 3"/>
          <p:cNvSpPr>
            <a:spLocks noGrp="1"/>
          </p:cNvSpPr>
          <p:nvPr>
            <p:ph type="sldNum" sz="quarter" idx="5"/>
          </p:nvPr>
        </p:nvSpPr>
        <p:spPr/>
        <p:txBody>
          <a:bodyPr/>
          <a:lstStyle/>
          <a:p>
            <a:fld id="{6FB73EB6-3C6D-4BDC-9325-62C4DC70E195}" type="slidenum">
              <a:t>24</a:t>
            </a:fld>
            <a:endParaRPr lang="fr-FR"/>
          </a:p>
        </p:txBody>
      </p:sp>
    </p:spTree>
    <p:extLst>
      <p:ext uri="{BB962C8B-B14F-4D97-AF65-F5344CB8AC3E}">
        <p14:creationId xmlns:p14="http://schemas.microsoft.com/office/powerpoint/2010/main" val="70220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0FA2169-AF0E-4898-B208-456515024151}"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106372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FA2169-AF0E-4898-B208-456515024151}"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40828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FA2169-AF0E-4898-B208-456515024151}"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299796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40000" y="1481328"/>
            <a:ext cx="8229600" cy="4525963"/>
          </a:xfrm>
        </p:spPr>
        <p:txBody>
          <a:bodyPr/>
          <a:lstStyle>
            <a:lvl1pPr marL="109728" indent="0">
              <a:buNone/>
              <a:defRPr sz="2000"/>
            </a:lvl1pPr>
            <a:lvl2pPr marL="621792" indent="-228600">
              <a:buFont typeface="Arial" panose="020B0604020202020204" pitchFamily="34" charset="0"/>
              <a:buChar char="•"/>
              <a:defRPr sz="1800"/>
            </a:lvl2pPr>
          </a:lstStyle>
          <a:p>
            <a:pPr lvl="0" eaLnBrk="1" latinLnBrk="0" hangingPunct="1"/>
            <a:r>
              <a:rPr lang="fr-FR" dirty="0"/>
              <a:t>Cliquez pour modifier les styles du texte du masque</a:t>
            </a:r>
          </a:p>
          <a:p>
            <a:pPr lvl="1" eaLnBrk="1" latinLnBrk="0" hangingPunct="1"/>
            <a:r>
              <a:rPr lang="fr-FR" dirty="0"/>
              <a:t>Deuxième niveau</a:t>
            </a:r>
          </a:p>
        </p:txBody>
      </p:sp>
    </p:spTree>
    <p:extLst>
      <p:ext uri="{BB962C8B-B14F-4D97-AF65-F5344CB8AC3E}">
        <p14:creationId xmlns:p14="http://schemas.microsoft.com/office/powerpoint/2010/main" val="97087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86CB2DD-2CFB-4B6E-A33D-CBD8A0FCCAA9}"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126649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6CB2DD-2CFB-4B6E-A33D-CBD8A0FCCAA9}"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4088949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86CB2DD-2CFB-4B6E-A33D-CBD8A0FCCAA9}"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226846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86CB2DD-2CFB-4B6E-A33D-CBD8A0FCCAA9}" type="datetimeFigureOut">
              <a:rPr lang="fr-FR" smtClean="0"/>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3380833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86CB2DD-2CFB-4B6E-A33D-CBD8A0FCCAA9}" type="datetimeFigureOut">
              <a:rPr lang="fr-FR" smtClean="0"/>
              <a:t>23/11/2022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1643483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86CB2DD-2CFB-4B6E-A33D-CBD8A0FCCAA9}" type="datetimeFigureOut">
              <a:rPr lang="fr-FR" smtClean="0"/>
              <a:t>23/11/2022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2456219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6CB2DD-2CFB-4B6E-A33D-CBD8A0FCCAA9}" type="datetimeFigureOut">
              <a:rPr lang="fr-FR" smtClean="0"/>
              <a:t>23/11/2022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32027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FA2169-AF0E-4898-B208-456515024151}"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4069560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86CB2DD-2CFB-4B6E-A33D-CBD8A0FCCAA9}" type="datetimeFigureOut">
              <a:rPr lang="fr-FR" smtClean="0"/>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3244346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86CB2DD-2CFB-4B6E-A33D-CBD8A0FCCAA9}" type="datetimeFigureOut">
              <a:rPr lang="fr-FR" smtClean="0"/>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178796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6CB2DD-2CFB-4B6E-A33D-CBD8A0FCCAA9}"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86554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6CB2DD-2CFB-4B6E-A33D-CBD8A0FCCAA9}"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1F58CE-2B55-4D6F-9FA4-944BC6FDEF36}" type="slidenum">
              <a:rPr lang="fr-FR" smtClean="0"/>
              <a:t>‹N°›</a:t>
            </a:fld>
            <a:endParaRPr lang="fr-FR"/>
          </a:p>
        </p:txBody>
      </p:sp>
    </p:spTree>
    <p:extLst>
      <p:ext uri="{BB962C8B-B14F-4D97-AF65-F5344CB8AC3E}">
        <p14:creationId xmlns:p14="http://schemas.microsoft.com/office/powerpoint/2010/main" val="3910739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40000" y="1481330"/>
            <a:ext cx="8229600" cy="4525963"/>
          </a:xfrm>
        </p:spPr>
        <p:txBody>
          <a:bodyPr/>
          <a:lstStyle>
            <a:lvl1pPr marL="82296" indent="0">
              <a:buNone/>
              <a:defRPr sz="1500"/>
            </a:lvl1pPr>
            <a:lvl2pPr marL="466344" indent="-171450">
              <a:buFont typeface="Arial" panose="020B0604020202020204" pitchFamily="34" charset="0"/>
              <a:buChar char="•"/>
              <a:defRPr sz="1350"/>
            </a:lvl2pPr>
          </a:lstStyle>
          <a:p>
            <a:pPr lvl="0" eaLnBrk="1" latinLnBrk="0" hangingPunct="1"/>
            <a:r>
              <a:rPr lang="fr-FR" dirty="0"/>
              <a:t>Cliquez pour modifier les styles du texte du masque</a:t>
            </a:r>
          </a:p>
          <a:p>
            <a:pPr lvl="1" eaLnBrk="1" latinLnBrk="0" hangingPunct="1"/>
            <a:r>
              <a:rPr lang="fr-FR" dirty="0"/>
              <a:t>Deuxième niveau</a:t>
            </a:r>
          </a:p>
        </p:txBody>
      </p:sp>
    </p:spTree>
    <p:extLst>
      <p:ext uri="{BB962C8B-B14F-4D97-AF65-F5344CB8AC3E}">
        <p14:creationId xmlns:p14="http://schemas.microsoft.com/office/powerpoint/2010/main" val="29416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0FA2169-AF0E-4898-B208-456515024151}" type="datetimeFigureOut">
              <a:rPr lang="fr-FR" smtClean="0"/>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4445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0FA2169-AF0E-4898-B208-456515024151}" type="datetimeFigureOut">
              <a:rPr lang="fr-FR" smtClean="0"/>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405784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0FA2169-AF0E-4898-B208-456515024151}" type="datetimeFigureOut">
              <a:rPr lang="fr-FR" smtClean="0"/>
              <a:t>23/11/2022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219059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0FA2169-AF0E-4898-B208-456515024151}" type="datetimeFigureOut">
              <a:rPr lang="fr-FR" smtClean="0"/>
              <a:t>23/11/2022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294797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FA2169-AF0E-4898-B208-456515024151}" type="datetimeFigureOut">
              <a:rPr lang="fr-FR" smtClean="0"/>
              <a:t>23/11/2022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87036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0FA2169-AF0E-4898-B208-456515024151}" type="datetimeFigureOut">
              <a:rPr lang="fr-FR" smtClean="0"/>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391054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0FA2169-AF0E-4898-B208-456515024151}" type="datetimeFigureOut">
              <a:rPr lang="fr-FR" smtClean="0"/>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8B0073-8851-416B-B0BB-1D039B45572E}" type="slidenum">
              <a:rPr lang="fr-FR" smtClean="0"/>
              <a:t>‹N°›</a:t>
            </a:fld>
            <a:endParaRPr lang="fr-FR"/>
          </a:p>
        </p:txBody>
      </p:sp>
    </p:spTree>
    <p:extLst>
      <p:ext uri="{BB962C8B-B14F-4D97-AF65-F5344CB8AC3E}">
        <p14:creationId xmlns:p14="http://schemas.microsoft.com/office/powerpoint/2010/main" val="309914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FA2169-AF0E-4898-B208-456515024151}" type="datetimeFigureOut">
              <a:rPr lang="fr-FR" smtClean="0"/>
              <a:t>23/11/2022</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8B0073-8851-416B-B0BB-1D039B45572E}" type="slidenum">
              <a:rPr lang="fr-FR" smtClean="0"/>
              <a:t>‹N°›</a:t>
            </a:fld>
            <a:endParaRPr lang="fr-FR"/>
          </a:p>
        </p:txBody>
      </p:sp>
    </p:spTree>
    <p:extLst>
      <p:ext uri="{BB962C8B-B14F-4D97-AF65-F5344CB8AC3E}">
        <p14:creationId xmlns:p14="http://schemas.microsoft.com/office/powerpoint/2010/main" val="145692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6CB2DD-2CFB-4B6E-A33D-CBD8A0FCCAA9}" type="datetimeFigureOut">
              <a:rPr lang="fr-FR" smtClean="0"/>
              <a:t>23/11/2022</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1F58CE-2B55-4D6F-9FA4-944BC6FDEF36}" type="slidenum">
              <a:rPr lang="fr-FR" smtClean="0"/>
              <a:t>‹N°›</a:t>
            </a:fld>
            <a:endParaRPr lang="fr-FR"/>
          </a:p>
        </p:txBody>
      </p:sp>
    </p:spTree>
    <p:extLst>
      <p:ext uri="{BB962C8B-B14F-4D97-AF65-F5344CB8AC3E}">
        <p14:creationId xmlns:p14="http://schemas.microsoft.com/office/powerpoint/2010/main" val="36704888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630" y="2"/>
            <a:ext cx="8456369" cy="1704108"/>
          </a:xfrm>
          <a:solidFill>
            <a:srgbClr val="0B4491"/>
          </a:solidFill>
        </p:spPr>
        <p:txBody>
          <a:bodyPr>
            <a:normAutofit/>
          </a:bodyPr>
          <a:lstStyle/>
          <a:p>
            <a:pPr algn="ctr"/>
            <a:r>
              <a:rPr lang="fr-FR" sz="2800" b="1" dirty="0">
                <a:solidFill>
                  <a:schemeClr val="bg1">
                    <a:lumMod val="65000"/>
                  </a:schemeClr>
                </a:solidFill>
              </a:rPr>
              <a:t>LES RENCONTRES D'UN TOIT POUR TOUS - Édition 2022</a:t>
            </a:r>
            <a:br>
              <a:rPr lang="fr-FR" b="1" dirty="0">
                <a:solidFill>
                  <a:schemeClr val="bg1">
                    <a:lumMod val="65000"/>
                  </a:schemeClr>
                </a:solidFill>
              </a:rPr>
            </a:br>
            <a:r>
              <a:rPr lang="fr-FR" sz="2400" b="1" i="1" dirty="0">
                <a:solidFill>
                  <a:schemeClr val="bg1"/>
                </a:solidFill>
              </a:rPr>
              <a:t>«Logement et transition écologique, enjeux et impacts pour les ménages les plus vulnérables»</a:t>
            </a:r>
            <a:endParaRPr lang="fr-FR" sz="2400" b="1" dirty="0">
              <a:solidFill>
                <a:schemeClr val="bg1"/>
              </a:solidFill>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687630" cy="6858000"/>
          </a:xfrm>
        </p:spPr>
      </p:pic>
      <p:sp>
        <p:nvSpPr>
          <p:cNvPr id="5" name="Rectangle 4"/>
          <p:cNvSpPr/>
          <p:nvPr/>
        </p:nvSpPr>
        <p:spPr>
          <a:xfrm>
            <a:off x="850232" y="1925053"/>
            <a:ext cx="8293767" cy="369332"/>
          </a:xfrm>
          <a:prstGeom prst="rect">
            <a:avLst/>
          </a:prstGeom>
        </p:spPr>
        <p:txBody>
          <a:bodyPr wrap="square">
            <a:spAutoFit/>
          </a:bodyPr>
          <a:lstStyle/>
          <a:p>
            <a:r>
              <a:rPr lang="fr-FR" dirty="0">
                <a:solidFill>
                  <a:srgbClr val="393939"/>
                </a:solidFill>
                <a:effectLst/>
                <a:latin typeface="Arial" panose="020B0604020202020204" pitchFamily="34" charset="0"/>
              </a:rPr>
              <a:t>Un évènement organisé par Un Toit Pour Tous et ses partenaires :</a:t>
            </a: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2861" t="9321" r="10183" b="11058"/>
          <a:stretch/>
        </p:blipFill>
        <p:spPr>
          <a:xfrm>
            <a:off x="3960335" y="5209308"/>
            <a:ext cx="1212664" cy="1515831"/>
          </a:xfrm>
          <a:prstGeom prst="rect">
            <a:avLst/>
          </a:prstGeom>
        </p:spPr>
      </p:pic>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214" y="5833608"/>
            <a:ext cx="2519867" cy="716523"/>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687" y="2515328"/>
            <a:ext cx="915280" cy="562176"/>
          </a:xfrm>
          <a:prstGeom prst="rect">
            <a:avLst/>
          </a:prstGeom>
        </p:spPr>
      </p:pic>
      <p:pic>
        <p:nvPicPr>
          <p:cNvPr id="20" name="Imag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335" y="3898350"/>
            <a:ext cx="1834699" cy="334738"/>
          </a:xfrm>
          <a:prstGeom prst="rect">
            <a:avLst/>
          </a:prstGeom>
        </p:spPr>
      </p:pic>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6187" y="3155222"/>
            <a:ext cx="1733591" cy="393831"/>
          </a:xfrm>
          <a:prstGeom prst="rect">
            <a:avLst/>
          </a:prstGeom>
        </p:spPr>
      </p:pic>
      <p:pic>
        <p:nvPicPr>
          <p:cNvPr id="22" name="Imag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0254" y="3426801"/>
            <a:ext cx="1195782" cy="753904"/>
          </a:xfrm>
          <a:prstGeom prst="rect">
            <a:avLst/>
          </a:prstGeom>
        </p:spPr>
      </p:pic>
      <p:pic>
        <p:nvPicPr>
          <p:cNvPr id="24" name="Imag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74457" y="2515328"/>
            <a:ext cx="2133780" cy="321167"/>
          </a:xfrm>
          <a:prstGeom prst="rect">
            <a:avLst/>
          </a:prstGeom>
        </p:spPr>
      </p:pic>
      <p:pic>
        <p:nvPicPr>
          <p:cNvPr id="25" name="Imag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0527" y="2626311"/>
            <a:ext cx="2508249" cy="1488823"/>
          </a:xfrm>
          <a:prstGeom prst="rect">
            <a:avLst/>
          </a:prstGeom>
        </p:spPr>
      </p:pic>
      <p:pic>
        <p:nvPicPr>
          <p:cNvPr id="28" name="Imag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8385" y="2626311"/>
            <a:ext cx="1202717" cy="420367"/>
          </a:xfrm>
          <a:prstGeom prst="rect">
            <a:avLst/>
          </a:prstGeom>
        </p:spPr>
      </p:pic>
      <p:sp>
        <p:nvSpPr>
          <p:cNvPr id="30" name="Rectangle 29"/>
          <p:cNvSpPr/>
          <p:nvPr/>
        </p:nvSpPr>
        <p:spPr>
          <a:xfrm>
            <a:off x="990527" y="5833608"/>
            <a:ext cx="5522456" cy="646331"/>
          </a:xfrm>
          <a:prstGeom prst="rect">
            <a:avLst/>
          </a:prstGeom>
        </p:spPr>
        <p:txBody>
          <a:bodyPr wrap="square">
            <a:spAutoFit/>
          </a:bodyPr>
          <a:lstStyle/>
          <a:p>
            <a:r>
              <a:rPr lang="fr-FR" dirty="0">
                <a:solidFill>
                  <a:srgbClr val="393939"/>
                </a:solidFill>
                <a:effectLst/>
                <a:latin typeface="Arial" panose="020B0604020202020204" pitchFamily="34" charset="0"/>
              </a:rPr>
              <a:t>Un événement labellisé </a:t>
            </a:r>
          </a:p>
          <a:p>
            <a:r>
              <a:rPr lang="fr-FR" dirty="0">
                <a:solidFill>
                  <a:srgbClr val="393939"/>
                </a:solidFill>
                <a:effectLst/>
                <a:latin typeface="Arial" panose="020B0604020202020204" pitchFamily="34" charset="0"/>
              </a:rPr>
              <a:t>« Grenoble, capitale verte » </a:t>
            </a:r>
          </a:p>
        </p:txBody>
      </p:sp>
      <p:pic>
        <p:nvPicPr>
          <p:cNvPr id="16" name="Imag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01256" y="3355836"/>
            <a:ext cx="905135" cy="754280"/>
          </a:xfrm>
          <a:prstGeom prst="rect">
            <a:avLst/>
          </a:prstGeom>
        </p:spPr>
      </p:pic>
      <p:cxnSp>
        <p:nvCxnSpPr>
          <p:cNvPr id="10" name="Connecteur droit 9"/>
          <p:cNvCxnSpPr/>
          <p:nvPr/>
        </p:nvCxnSpPr>
        <p:spPr>
          <a:xfrm>
            <a:off x="1485680" y="4902106"/>
            <a:ext cx="6868143" cy="83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8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43528"/>
            <a:ext cx="6858000" cy="2325290"/>
          </a:xfrm>
          <a:prstGeom prst="rect">
            <a:avLst/>
          </a:prstGeom>
        </p:spPr>
      </p:pic>
      <p:sp>
        <p:nvSpPr>
          <p:cNvPr id="11" name="Rectangle 10"/>
          <p:cNvSpPr/>
          <p:nvPr/>
        </p:nvSpPr>
        <p:spPr>
          <a:xfrm>
            <a:off x="2698844" y="4032257"/>
            <a:ext cx="4841750" cy="300082"/>
          </a:xfrm>
          <a:prstGeom prst="rect">
            <a:avLst/>
          </a:prstGeom>
        </p:spPr>
        <p:txBody>
          <a:bodyPr wrap="square">
            <a:spAutoFit/>
          </a:bodyPr>
          <a:lstStyle/>
          <a:p>
            <a:r>
              <a:rPr lang="fr-FR" sz="1350" b="1" dirty="0">
                <a:solidFill>
                  <a:schemeClr val="bg1"/>
                </a:solidFill>
              </a:rPr>
              <a:t>Perrine Jolivet :</a:t>
            </a:r>
            <a:r>
              <a:rPr lang="fr-FR" sz="1350" dirty="0">
                <a:solidFill>
                  <a:schemeClr val="bg1"/>
                </a:solidFill>
              </a:rPr>
              <a:t> cheffe de projet Proximité - </a:t>
            </a:r>
            <a:r>
              <a:rPr lang="fr-FR" sz="1350" dirty="0" err="1">
                <a:solidFill>
                  <a:schemeClr val="bg1"/>
                </a:solidFill>
              </a:rPr>
              <a:t>Actis</a:t>
            </a:r>
            <a:endParaRPr lang="fr-FR" sz="1350" dirty="0">
              <a:solidFill>
                <a:schemeClr val="bg1"/>
              </a:solidFill>
            </a:endParaRPr>
          </a:p>
        </p:txBody>
      </p:sp>
      <p:sp>
        <p:nvSpPr>
          <p:cNvPr id="5" name="ZoneTexte 4"/>
          <p:cNvSpPr txBox="1"/>
          <p:nvPr/>
        </p:nvSpPr>
        <p:spPr>
          <a:xfrm>
            <a:off x="1860102" y="2689462"/>
            <a:ext cx="5270853" cy="1015663"/>
          </a:xfrm>
          <a:prstGeom prst="rect">
            <a:avLst/>
          </a:prstGeom>
          <a:noFill/>
        </p:spPr>
        <p:txBody>
          <a:bodyPr wrap="square" rtlCol="0">
            <a:spAutoFit/>
          </a:bodyPr>
          <a:lstStyle/>
          <a:p>
            <a:pPr algn="ctr"/>
            <a:r>
              <a:rPr lang="fr-FR" sz="3000" b="1" dirty="0">
                <a:solidFill>
                  <a:schemeClr val="bg1"/>
                </a:solidFill>
              </a:rPr>
              <a:t>Agir contre la précarité énergétique</a:t>
            </a:r>
          </a:p>
        </p:txBody>
      </p:sp>
    </p:spTree>
    <p:extLst>
      <p:ext uri="{BB962C8B-B14F-4D97-AF65-F5344CB8AC3E}">
        <p14:creationId xmlns:p14="http://schemas.microsoft.com/office/powerpoint/2010/main" val="4896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554267" y="1881076"/>
            <a:ext cx="6293307" cy="1661993"/>
          </a:xfrm>
          <a:prstGeom prst="rect">
            <a:avLst/>
          </a:prstGeom>
          <a:noFill/>
        </p:spPr>
        <p:txBody>
          <a:bodyPr wrap="square" rtlCol="0">
            <a:spAutoFit/>
          </a:bodyPr>
          <a:lstStyle/>
          <a:p>
            <a:r>
              <a:rPr lang="fr-FR" sz="1200" dirty="0"/>
              <a:t>Depuis 2015, </a:t>
            </a:r>
            <a:r>
              <a:rPr lang="fr-FR" sz="1200" dirty="0" err="1"/>
              <a:t>Actis</a:t>
            </a:r>
            <a:r>
              <a:rPr lang="fr-FR" sz="1200" dirty="0"/>
              <a:t> est engagé dans deux dispositifs de précarité énergétique  sur le territoire :</a:t>
            </a:r>
          </a:p>
          <a:p>
            <a:pPr marL="214313" indent="-214313">
              <a:buFontTx/>
              <a:buChar char="-"/>
            </a:pPr>
            <a:r>
              <a:rPr lang="fr-FR" sz="1200" dirty="0"/>
              <a:t>Sur le territoire de Grenoble avec le CCAS de Grenoble </a:t>
            </a:r>
          </a:p>
          <a:p>
            <a:pPr marL="214313" indent="-214313">
              <a:buFontTx/>
              <a:buChar char="-"/>
            </a:pPr>
            <a:r>
              <a:rPr lang="fr-FR" sz="1200" dirty="0"/>
              <a:t>Sur le département de l’Isère</a:t>
            </a:r>
          </a:p>
          <a:p>
            <a:r>
              <a:rPr lang="fr-FR" sz="1200" dirty="0"/>
              <a:t>Une plateforme de précarité énergétique devenue « SLIME » : Service local d’intervention à la maîtrise de l’énergie,</a:t>
            </a:r>
          </a:p>
          <a:p>
            <a:endParaRPr lang="fr-FR" sz="1500" b="1" u="sng" dirty="0">
              <a:solidFill>
                <a:srgbClr val="FF6600"/>
              </a:solidFill>
            </a:endParaRPr>
          </a:p>
          <a:p>
            <a:r>
              <a:rPr lang="fr-FR" sz="1500" b="1" u="sng" dirty="0">
                <a:solidFill>
                  <a:srgbClr val="FF6600"/>
                </a:solidFill>
              </a:rPr>
              <a:t>Les étapes : </a:t>
            </a:r>
          </a:p>
          <a:p>
            <a:endParaRPr lang="fr-FR" sz="1200" dirty="0"/>
          </a:p>
        </p:txBody>
      </p:sp>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Dispositif de lutte contre la </a:t>
            </a:r>
            <a:br>
              <a:rPr lang="fr-FR" b="1" dirty="0">
                <a:solidFill>
                  <a:schemeClr val="bg1"/>
                </a:solidFill>
              </a:rPr>
            </a:br>
            <a:r>
              <a:rPr lang="fr-FR" b="1" dirty="0">
                <a:solidFill>
                  <a:schemeClr val="bg1"/>
                </a:solidFill>
              </a:rPr>
              <a:t>précarité énergétique</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grpSp>
        <p:nvGrpSpPr>
          <p:cNvPr id="5" name="Groupe 4"/>
          <p:cNvGrpSpPr/>
          <p:nvPr/>
        </p:nvGrpSpPr>
        <p:grpSpPr>
          <a:xfrm>
            <a:off x="554267" y="2973371"/>
            <a:ext cx="7356005" cy="1910568"/>
            <a:chOff x="344384" y="2487785"/>
            <a:chExt cx="9808006" cy="3054813"/>
          </a:xfrm>
        </p:grpSpPr>
        <p:grpSp>
          <p:nvGrpSpPr>
            <p:cNvPr id="6" name="Groupe 5" descr="flèches qui se suivent en pointant vers la droite">
              <a:extLst>
                <a:ext uri="{FF2B5EF4-FFF2-40B4-BE49-F238E27FC236}">
                  <a16:creationId xmlns:a16="http://schemas.microsoft.com/office/drawing/2014/main" id="{961A4A75-DA66-4FBC-90AD-C93870F5D806}"/>
                </a:ext>
              </a:extLst>
            </p:cNvPr>
            <p:cNvGrpSpPr/>
            <p:nvPr/>
          </p:nvGrpSpPr>
          <p:grpSpPr>
            <a:xfrm>
              <a:off x="344384" y="2487785"/>
              <a:ext cx="9808006" cy="3054813"/>
              <a:chOff x="4670426" y="6172201"/>
              <a:chExt cx="1814512" cy="565150"/>
            </a:xfrm>
          </p:grpSpPr>
          <p:sp>
            <p:nvSpPr>
              <p:cNvPr id="11" name="Rectangle 61">
                <a:extLst>
                  <a:ext uri="{FF2B5EF4-FFF2-40B4-BE49-F238E27FC236}">
                    <a16:creationId xmlns:a16="http://schemas.microsoft.com/office/drawing/2014/main" id="{9EACF0C7-ED21-47B8-979A-871C0205AE02}"/>
                  </a:ext>
                  <a:ext uri="{C183D7F6-B498-43B3-948B-1728B52AA6E4}">
                    <adec:decorative xmlns:adec="http://schemas.microsoft.com/office/drawing/2017/decorative" val="1"/>
                  </a:ext>
                </a:extLst>
              </p:cNvPr>
              <p:cNvSpPr>
                <a:spLocks noChangeArrowheads="1"/>
              </p:cNvSpPr>
              <p:nvPr/>
            </p:nvSpPr>
            <p:spPr bwMode="auto">
              <a:xfrm>
                <a:off x="4670426" y="6283326"/>
                <a:ext cx="360363" cy="342900"/>
              </a:xfrm>
              <a:prstGeom prst="rect">
                <a:avLst/>
              </a:prstGeom>
              <a:solidFill>
                <a:schemeClr val="accent1"/>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2" name="Forme libre 62">
                <a:extLst>
                  <a:ext uri="{FF2B5EF4-FFF2-40B4-BE49-F238E27FC236}">
                    <a16:creationId xmlns:a16="http://schemas.microsoft.com/office/drawing/2014/main" id="{1E9AF3BA-9211-40AB-8B44-05467DBA836E}"/>
                  </a:ext>
                  <a:ext uri="{C183D7F6-B498-43B3-948B-1728B52AA6E4}">
                    <adec:decorative xmlns:adec="http://schemas.microsoft.com/office/drawing/2017/decorative" val="1"/>
                  </a:ext>
                </a:extLst>
              </p:cNvPr>
              <p:cNvSpPr>
                <a:spLocks/>
              </p:cNvSpPr>
              <p:nvPr/>
            </p:nvSpPr>
            <p:spPr bwMode="auto">
              <a:xfrm>
                <a:off x="5002213"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3" name="Forme libre 63">
                <a:extLst>
                  <a:ext uri="{FF2B5EF4-FFF2-40B4-BE49-F238E27FC236}">
                    <a16:creationId xmlns:a16="http://schemas.microsoft.com/office/drawing/2014/main" id="{C2467D08-B1E4-4E5C-B9F5-025E29E52C2A}"/>
                  </a:ext>
                  <a:ext uri="{C183D7F6-B498-43B3-948B-1728B52AA6E4}">
                    <adec:decorative xmlns:adec="http://schemas.microsoft.com/office/drawing/2017/decorative" val="1"/>
                  </a:ext>
                </a:extLst>
              </p:cNvPr>
              <p:cNvSpPr>
                <a:spLocks/>
              </p:cNvSpPr>
              <p:nvPr/>
            </p:nvSpPr>
            <p:spPr bwMode="auto">
              <a:xfrm>
                <a:off x="5430838"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4" name="Forme libre 64">
                <a:extLst>
                  <a:ext uri="{FF2B5EF4-FFF2-40B4-BE49-F238E27FC236}">
                    <a16:creationId xmlns:a16="http://schemas.microsoft.com/office/drawing/2014/main" id="{6CDC27A3-56B3-41F8-9521-D9E4F2AB1225}"/>
                  </a:ext>
                  <a:ext uri="{C183D7F6-B498-43B3-948B-1728B52AA6E4}">
                    <adec:decorative xmlns:adec="http://schemas.microsoft.com/office/drawing/2017/decorative" val="1"/>
                  </a:ext>
                </a:extLst>
              </p:cNvPr>
              <p:cNvSpPr>
                <a:spLocks/>
              </p:cNvSpPr>
              <p:nvPr/>
            </p:nvSpPr>
            <p:spPr bwMode="auto">
              <a:xfrm>
                <a:off x="5103813" y="6283326"/>
                <a:ext cx="355600" cy="34290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5" name="Forme libre 65">
                <a:extLst>
                  <a:ext uri="{FF2B5EF4-FFF2-40B4-BE49-F238E27FC236}">
                    <a16:creationId xmlns:a16="http://schemas.microsoft.com/office/drawing/2014/main" id="{0B928AA1-3C5D-4CF8-AC13-F96C4716A047}"/>
                  </a:ext>
                  <a:ext uri="{C183D7F6-B498-43B3-948B-1728B52AA6E4}">
                    <adec:decorative xmlns:adec="http://schemas.microsoft.com/office/drawing/2017/decorative" val="1"/>
                  </a:ext>
                </a:extLst>
              </p:cNvPr>
              <p:cNvSpPr>
                <a:spLocks/>
              </p:cNvSpPr>
              <p:nvPr/>
            </p:nvSpPr>
            <p:spPr bwMode="auto">
              <a:xfrm>
                <a:off x="5859463"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chemeClr val="accent3"/>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6" name="Forme libre 66">
                <a:extLst>
                  <a:ext uri="{FF2B5EF4-FFF2-40B4-BE49-F238E27FC236}">
                    <a16:creationId xmlns:a16="http://schemas.microsoft.com/office/drawing/2014/main" id="{34F0F327-48F4-4843-BAF9-10A84620F1CE}"/>
                  </a:ext>
                  <a:ext uri="{C183D7F6-B498-43B3-948B-1728B52AA6E4}">
                    <adec:decorative xmlns:adec="http://schemas.microsoft.com/office/drawing/2017/decorative" val="1"/>
                  </a:ext>
                </a:extLst>
              </p:cNvPr>
              <p:cNvSpPr>
                <a:spLocks/>
              </p:cNvSpPr>
              <p:nvPr/>
            </p:nvSpPr>
            <p:spPr bwMode="auto">
              <a:xfrm>
                <a:off x="5532438" y="6283326"/>
                <a:ext cx="355600" cy="34290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chemeClr val="accent3"/>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7" name="Forme libre 67">
                <a:extLst>
                  <a:ext uri="{FF2B5EF4-FFF2-40B4-BE49-F238E27FC236}">
                    <a16:creationId xmlns:a16="http://schemas.microsoft.com/office/drawing/2014/main" id="{1666AEF0-2FE4-476F-8B59-D5CF8950285D}"/>
                  </a:ext>
                  <a:ext uri="{C183D7F6-B498-43B3-948B-1728B52AA6E4}">
                    <adec:decorative xmlns:adec="http://schemas.microsoft.com/office/drawing/2017/decorative" val="1"/>
                  </a:ext>
                </a:extLst>
              </p:cNvPr>
              <p:cNvSpPr>
                <a:spLocks/>
              </p:cNvSpPr>
              <p:nvPr/>
            </p:nvSpPr>
            <p:spPr bwMode="auto">
              <a:xfrm>
                <a:off x="6288088"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chemeClr val="accent4"/>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sp>
            <p:nvSpPr>
              <p:cNvPr id="18" name="Forme libre 68">
                <a:extLst>
                  <a:ext uri="{FF2B5EF4-FFF2-40B4-BE49-F238E27FC236}">
                    <a16:creationId xmlns:a16="http://schemas.microsoft.com/office/drawing/2014/main" id="{A2CA27FB-C89D-416E-85F9-2E3D2F568615}"/>
                  </a:ext>
                  <a:ext uri="{C183D7F6-B498-43B3-948B-1728B52AA6E4}">
                    <adec:decorative xmlns:adec="http://schemas.microsoft.com/office/drawing/2017/decorative" val="1"/>
                  </a:ext>
                </a:extLst>
              </p:cNvPr>
              <p:cNvSpPr>
                <a:spLocks/>
              </p:cNvSpPr>
              <p:nvPr/>
            </p:nvSpPr>
            <p:spPr bwMode="auto">
              <a:xfrm>
                <a:off x="5961063" y="6283326"/>
                <a:ext cx="355600" cy="34290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chemeClr val="accent4"/>
              </a:solidFill>
              <a:ln>
                <a:noFill/>
              </a:ln>
            </p:spPr>
            <p:txBody>
              <a:bodyPr vert="horz" wrap="square" lIns="68580" tIns="34290" rIns="68580" bIns="34290" numCol="1" rtlCol="0" anchor="t" anchorCtr="0" compatLnSpc="1">
                <a:prstTxWarp prst="textNoShape">
                  <a:avLst/>
                </a:prstTxWarp>
              </a:bodyPr>
              <a:lstStyle/>
              <a:p>
                <a:pPr rtl="0"/>
                <a:endParaRPr lang="fr-FR" sz="1200" noProof="1">
                  <a:latin typeface="Times New Roman" panose="02020603050405020304" pitchFamily="18" charset="0"/>
                </a:endParaRPr>
              </a:p>
            </p:txBody>
          </p:sp>
        </p:grpSp>
        <p:sp>
          <p:nvSpPr>
            <p:cNvPr id="7" name="ZoneTexte 6"/>
            <p:cNvSpPr txBox="1"/>
            <p:nvPr/>
          </p:nvSpPr>
          <p:spPr>
            <a:xfrm>
              <a:off x="346539" y="3105911"/>
              <a:ext cx="2587850" cy="1623947"/>
            </a:xfrm>
            <a:prstGeom prst="rect">
              <a:avLst/>
            </a:prstGeom>
            <a:noFill/>
          </p:spPr>
          <p:txBody>
            <a:bodyPr wrap="square" rtlCol="0">
              <a:spAutoFit/>
            </a:bodyPr>
            <a:lstStyle/>
            <a:p>
              <a:r>
                <a:rPr lang="fr-FR" sz="1200" b="1" dirty="0">
                  <a:solidFill>
                    <a:schemeClr val="bg1"/>
                  </a:solidFill>
                  <a:effectLst>
                    <a:outerShdw blurRad="38100" dist="38100" dir="2700000" algn="tl">
                      <a:srgbClr val="000000">
                        <a:alpha val="43137"/>
                      </a:srgbClr>
                    </a:outerShdw>
                  </a:effectLst>
                </a:rPr>
                <a:t>1) Repérage</a:t>
              </a:r>
            </a:p>
            <a:p>
              <a:r>
                <a:rPr lang="fr-FR" sz="900" dirty="0"/>
                <a:t>Repérage des ménages et orientation par le réseau de prescripteurs (GEG, travailleurs sociaux, bailleurs, ADIL, </a:t>
              </a:r>
              <a:r>
                <a:rPr lang="fr-FR" sz="900" dirty="0" err="1"/>
                <a:t>etc</a:t>
              </a:r>
              <a:r>
                <a:rPr lang="fr-FR" sz="900" dirty="0"/>
                <a:t>)</a:t>
              </a:r>
            </a:p>
            <a:p>
              <a:endParaRPr lang="fr-FR" sz="1200" dirty="0"/>
            </a:p>
          </p:txBody>
        </p:sp>
        <p:sp>
          <p:nvSpPr>
            <p:cNvPr id="8" name="ZoneTexte 7"/>
            <p:cNvSpPr txBox="1"/>
            <p:nvPr/>
          </p:nvSpPr>
          <p:spPr>
            <a:xfrm>
              <a:off x="3201832" y="3219576"/>
              <a:ext cx="2119939" cy="2066841"/>
            </a:xfrm>
            <a:prstGeom prst="rect">
              <a:avLst/>
            </a:prstGeom>
            <a:noFill/>
          </p:spPr>
          <p:txBody>
            <a:bodyPr wrap="square" rtlCol="0">
              <a:spAutoFit/>
            </a:bodyPr>
            <a:lstStyle/>
            <a:p>
              <a:r>
                <a:rPr lang="fr-FR" sz="1050" b="1" dirty="0">
                  <a:solidFill>
                    <a:schemeClr val="bg1"/>
                  </a:solidFill>
                  <a:effectLst>
                    <a:outerShdw blurRad="38100" dist="38100" dir="2700000" algn="tl">
                      <a:srgbClr val="000000">
                        <a:alpha val="43137"/>
                      </a:srgbClr>
                    </a:outerShdw>
                  </a:effectLst>
                </a:rPr>
                <a:t>2) Diagnostic social</a:t>
              </a:r>
              <a:br>
                <a:rPr lang="fr-FR" sz="1050" b="1" dirty="0">
                  <a:solidFill>
                    <a:schemeClr val="bg1"/>
                  </a:solidFill>
                  <a:effectLst>
                    <a:outerShdw blurRad="38100" dist="38100" dir="2700000" algn="tl">
                      <a:srgbClr val="000000">
                        <a:alpha val="43137"/>
                      </a:srgbClr>
                    </a:outerShdw>
                  </a:effectLst>
                </a:rPr>
              </a:br>
              <a:r>
                <a:rPr lang="fr-FR" sz="1050" b="1" dirty="0">
                  <a:solidFill>
                    <a:schemeClr val="bg1"/>
                  </a:solidFill>
                  <a:effectLst>
                    <a:outerShdw blurRad="38100" dist="38100" dir="2700000" algn="tl">
                      <a:srgbClr val="000000">
                        <a:alpha val="43137"/>
                      </a:srgbClr>
                    </a:outerShdw>
                  </a:effectLst>
                </a:rPr>
                <a:t>&amp; technique</a:t>
              </a:r>
            </a:p>
            <a:p>
              <a:pPr marL="214313" indent="-214313">
                <a:buFont typeface="Arial" panose="020B0604020202020204" pitchFamily="34" charset="0"/>
                <a:buChar char="•"/>
              </a:pPr>
              <a:r>
                <a:rPr lang="fr-FR" sz="900" dirty="0"/>
                <a:t>Rendez-vous </a:t>
              </a:r>
            </a:p>
            <a:p>
              <a:pPr marL="214313" indent="-214313">
                <a:buFont typeface="Arial" panose="020B0604020202020204" pitchFamily="34" charset="0"/>
                <a:buChar char="•"/>
              </a:pPr>
              <a:r>
                <a:rPr lang="fr-FR" sz="900" dirty="0"/>
                <a:t>Visite à domicile par assistante sociale ou Ulysse</a:t>
              </a:r>
            </a:p>
            <a:p>
              <a:pPr marL="214313" indent="-214313">
                <a:buFont typeface="Arial" panose="020B0604020202020204" pitchFamily="34" charset="0"/>
                <a:buChar char="•"/>
              </a:pPr>
              <a:r>
                <a:rPr lang="fr-FR" sz="900" dirty="0"/>
                <a:t>Rapport de visite</a:t>
              </a:r>
            </a:p>
            <a:p>
              <a:endParaRPr lang="fr-FR" sz="1200" dirty="0"/>
            </a:p>
          </p:txBody>
        </p:sp>
        <p:sp>
          <p:nvSpPr>
            <p:cNvPr id="9" name="ZoneTexte 8"/>
            <p:cNvSpPr txBox="1"/>
            <p:nvPr/>
          </p:nvSpPr>
          <p:spPr>
            <a:xfrm>
              <a:off x="5539334" y="3184206"/>
              <a:ext cx="2230771" cy="1623947"/>
            </a:xfrm>
            <a:prstGeom prst="rect">
              <a:avLst/>
            </a:prstGeom>
            <a:noFill/>
          </p:spPr>
          <p:txBody>
            <a:bodyPr wrap="square" rtlCol="0">
              <a:spAutoFit/>
            </a:bodyPr>
            <a:lstStyle/>
            <a:p>
              <a:r>
                <a:rPr lang="fr-FR" sz="1200" b="1" dirty="0">
                  <a:solidFill>
                    <a:schemeClr val="bg1"/>
                  </a:solidFill>
                  <a:effectLst>
                    <a:outerShdw blurRad="38100" dist="38100" dir="2700000" algn="tl">
                      <a:srgbClr val="000000">
                        <a:alpha val="43137"/>
                      </a:srgbClr>
                    </a:outerShdw>
                  </a:effectLst>
                </a:rPr>
                <a:t>3) Orientation </a:t>
              </a:r>
              <a:br>
                <a:rPr lang="fr-FR" sz="1200" b="1" dirty="0">
                  <a:solidFill>
                    <a:schemeClr val="bg1"/>
                  </a:solidFill>
                  <a:effectLst>
                    <a:outerShdw blurRad="38100" dist="38100" dir="2700000" algn="tl">
                      <a:srgbClr val="000000">
                        <a:alpha val="43137"/>
                      </a:srgbClr>
                    </a:outerShdw>
                  </a:effectLst>
                </a:rPr>
              </a:br>
              <a:r>
                <a:rPr lang="fr-FR" sz="1200" b="1" dirty="0">
                  <a:solidFill>
                    <a:schemeClr val="bg1"/>
                  </a:solidFill>
                  <a:effectLst>
                    <a:outerShdw blurRad="38100" dist="38100" dir="2700000" algn="tl">
                      <a:srgbClr val="000000">
                        <a:alpha val="43137"/>
                      </a:srgbClr>
                    </a:outerShdw>
                  </a:effectLst>
                </a:rPr>
                <a:t>vers  réseau de partenaires en fonction du diagnostic</a:t>
              </a:r>
            </a:p>
            <a:p>
              <a:endParaRPr lang="fr-FR" sz="1200" dirty="0"/>
            </a:p>
          </p:txBody>
        </p:sp>
        <p:sp>
          <p:nvSpPr>
            <p:cNvPr id="10" name="ZoneTexte 9"/>
            <p:cNvSpPr txBox="1"/>
            <p:nvPr/>
          </p:nvSpPr>
          <p:spPr>
            <a:xfrm>
              <a:off x="7873606" y="3184206"/>
              <a:ext cx="2035165" cy="1623947"/>
            </a:xfrm>
            <a:prstGeom prst="rect">
              <a:avLst/>
            </a:prstGeom>
            <a:noFill/>
          </p:spPr>
          <p:txBody>
            <a:bodyPr wrap="square" rtlCol="0">
              <a:spAutoFit/>
            </a:bodyPr>
            <a:lstStyle/>
            <a:p>
              <a:r>
                <a:rPr lang="fr-FR" sz="1200" b="1" dirty="0">
                  <a:solidFill>
                    <a:schemeClr val="bg1"/>
                  </a:solidFill>
                  <a:effectLst>
                    <a:outerShdw blurRad="38100" dist="38100" dir="2700000" algn="tl">
                      <a:srgbClr val="000000">
                        <a:alpha val="43137"/>
                      </a:srgbClr>
                    </a:outerShdw>
                  </a:effectLst>
                </a:rPr>
                <a:t>4) Dont mobilisation propriétaire &amp; rappel obligation locative si besoin </a:t>
              </a:r>
            </a:p>
            <a:p>
              <a:endParaRPr lang="fr-FR" sz="1200" dirty="0"/>
            </a:p>
          </p:txBody>
        </p:sp>
      </p:grpSp>
      <p:pic>
        <p:nvPicPr>
          <p:cNvPr id="20" name="Image 19"/>
          <p:cNvPicPr/>
          <p:nvPr/>
        </p:nvPicPr>
        <p:blipFill rotWithShape="1">
          <a:blip r:embed="rId3"/>
          <a:srcRect l="49261"/>
          <a:stretch/>
        </p:blipFill>
        <p:spPr bwMode="auto">
          <a:xfrm>
            <a:off x="7632661" y="859355"/>
            <a:ext cx="1350000" cy="1890000"/>
          </a:xfrm>
          <a:prstGeom prst="rect">
            <a:avLst/>
          </a:prstGeom>
          <a:ln>
            <a:noFill/>
          </a:ln>
          <a:extLst>
            <a:ext uri="{53640926-AAD7-44D8-BBD7-CCE9431645EC}">
              <a14:shadowObscured xmlns:a14="http://schemas.microsoft.com/office/drawing/2010/main"/>
            </a:ext>
          </a:extLst>
        </p:spPr>
      </p:pic>
      <p:pic>
        <p:nvPicPr>
          <p:cNvPr id="22" name="Image 21"/>
          <p:cNvPicPr/>
          <p:nvPr/>
        </p:nvPicPr>
        <p:blipFill rotWithShape="1">
          <a:blip r:embed="rId3">
            <a:extLst>
              <a:ext uri="{28A0092B-C50C-407E-A947-70E740481C1C}">
                <a14:useLocalDpi xmlns:a14="http://schemas.microsoft.com/office/drawing/2010/main" val="0"/>
              </a:ext>
            </a:extLst>
          </a:blip>
          <a:srcRect l="251" t="79168" r="53625" b="6102"/>
          <a:stretch/>
        </p:blipFill>
        <p:spPr bwMode="auto">
          <a:xfrm>
            <a:off x="518599" y="5063154"/>
            <a:ext cx="3816278" cy="858982"/>
          </a:xfrm>
          <a:prstGeom prst="rect">
            <a:avLst/>
          </a:prstGeom>
          <a:ln>
            <a:noFill/>
          </a:ln>
          <a:extLst>
            <a:ext uri="{53640926-AAD7-44D8-BBD7-CCE9431645EC}">
              <a14:shadowObscured xmlns:a14="http://schemas.microsoft.com/office/drawing/2010/main"/>
            </a:ext>
          </a:extLst>
        </p:spPr>
      </p:pic>
      <p:sp>
        <p:nvSpPr>
          <p:cNvPr id="23" name="ZoneTexte 22"/>
          <p:cNvSpPr txBox="1"/>
          <p:nvPr/>
        </p:nvSpPr>
        <p:spPr>
          <a:xfrm>
            <a:off x="718511" y="4883939"/>
            <a:ext cx="5800953" cy="323165"/>
          </a:xfrm>
          <a:prstGeom prst="rect">
            <a:avLst/>
          </a:prstGeom>
          <a:noFill/>
        </p:spPr>
        <p:txBody>
          <a:bodyPr wrap="square" rtlCol="0">
            <a:spAutoFit/>
          </a:bodyPr>
          <a:lstStyle/>
          <a:p>
            <a:r>
              <a:rPr lang="fr-FR" sz="1500" b="1" u="sng" dirty="0">
                <a:solidFill>
                  <a:srgbClr val="FF6600"/>
                </a:solidFill>
              </a:rPr>
              <a:t>Un réseau de partenaires pour accompagner les ménages :</a:t>
            </a:r>
          </a:p>
        </p:txBody>
      </p:sp>
    </p:spTree>
    <p:extLst>
      <p:ext uri="{BB962C8B-B14F-4D97-AF65-F5344CB8AC3E}">
        <p14:creationId xmlns:p14="http://schemas.microsoft.com/office/powerpoint/2010/main" val="331483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68BF73A-C2F0-9606-9D2F-D664C35E50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1" y="0"/>
            <a:ext cx="687630" cy="6858000"/>
          </a:xfrm>
        </p:spPr>
      </p:pic>
      <p:sp>
        <p:nvSpPr>
          <p:cNvPr id="7" name="ZoneTexte 6">
            <a:extLst>
              <a:ext uri="{FF2B5EF4-FFF2-40B4-BE49-F238E27FC236}">
                <a16:creationId xmlns:a16="http://schemas.microsoft.com/office/drawing/2014/main" id="{F4ABF365-C807-CFA8-0EF3-E2748F34654C}"/>
              </a:ext>
            </a:extLst>
          </p:cNvPr>
          <p:cNvSpPr txBox="1"/>
          <p:nvPr/>
        </p:nvSpPr>
        <p:spPr>
          <a:xfrm>
            <a:off x="1943576" y="4514777"/>
            <a:ext cx="5239614" cy="707886"/>
          </a:xfrm>
          <a:prstGeom prst="rect">
            <a:avLst/>
          </a:prstGeom>
          <a:noFill/>
        </p:spPr>
        <p:txBody>
          <a:bodyPr wrap="square" rtlCol="0">
            <a:spAutoFit/>
          </a:bodyPr>
          <a:lstStyle/>
          <a:p>
            <a:r>
              <a:rPr lang="fr-FR" sz="2000" b="1" u="sng" dirty="0">
                <a:solidFill>
                  <a:srgbClr val="FF6600"/>
                </a:solidFill>
              </a:rPr>
              <a:t>Un réseau de partenaires pour accompagner les ménages :</a:t>
            </a:r>
          </a:p>
        </p:txBody>
      </p:sp>
      <p:sp>
        <p:nvSpPr>
          <p:cNvPr id="8" name="ZoneTexte 7">
            <a:extLst>
              <a:ext uri="{FF2B5EF4-FFF2-40B4-BE49-F238E27FC236}">
                <a16:creationId xmlns:a16="http://schemas.microsoft.com/office/drawing/2014/main" id="{75A4867F-E7A9-4EAB-950C-78003FEB40A9}"/>
              </a:ext>
            </a:extLst>
          </p:cNvPr>
          <p:cNvSpPr txBox="1"/>
          <p:nvPr/>
        </p:nvSpPr>
        <p:spPr>
          <a:xfrm>
            <a:off x="2017467" y="362888"/>
            <a:ext cx="5499945" cy="1785104"/>
          </a:xfrm>
          <a:prstGeom prst="rect">
            <a:avLst/>
          </a:prstGeom>
          <a:noFill/>
        </p:spPr>
        <p:txBody>
          <a:bodyPr wrap="square" rtlCol="0">
            <a:spAutoFit/>
          </a:bodyPr>
          <a:lstStyle/>
          <a:p>
            <a:r>
              <a:rPr lang="fr-FR" sz="2000" b="1" u="sng" dirty="0">
                <a:solidFill>
                  <a:srgbClr val="FF6600"/>
                </a:solidFill>
              </a:rPr>
              <a:t>Quelques chiffres clés</a:t>
            </a:r>
          </a:p>
          <a:p>
            <a:pPr marL="285750" indent="-285750">
              <a:buFont typeface="Arial" panose="020B0604020202020204" pitchFamily="34" charset="0"/>
              <a:buChar char="•"/>
            </a:pPr>
            <a:r>
              <a:rPr lang="fr-FR" b="1" dirty="0"/>
              <a:t>260</a:t>
            </a:r>
            <a:r>
              <a:rPr lang="fr-FR" dirty="0"/>
              <a:t> personnes reçues en 2021 (tout confondu)</a:t>
            </a:r>
          </a:p>
          <a:p>
            <a:pPr marL="285750" indent="-285750">
              <a:buFont typeface="Arial" panose="020B0604020202020204" pitchFamily="34" charset="0"/>
              <a:buChar char="•"/>
            </a:pPr>
            <a:r>
              <a:rPr lang="fr-FR" dirty="0"/>
              <a:t>dont </a:t>
            </a:r>
            <a:r>
              <a:rPr lang="fr-FR" b="1" dirty="0"/>
              <a:t>75% orientés </a:t>
            </a:r>
            <a:r>
              <a:rPr lang="fr-FR" dirty="0"/>
              <a:t>vers un diagnostic </a:t>
            </a:r>
            <a:r>
              <a:rPr lang="fr-FR" dirty="0" err="1"/>
              <a:t>socio-technique</a:t>
            </a:r>
            <a:r>
              <a:rPr lang="fr-FR" dirty="0"/>
              <a:t> </a:t>
            </a:r>
          </a:p>
          <a:p>
            <a:pPr marL="285750" indent="-285750">
              <a:buFont typeface="Arial" panose="020B0604020202020204" pitchFamily="34" charset="0"/>
              <a:buChar char="•"/>
            </a:pPr>
            <a:r>
              <a:rPr lang="fr-FR" dirty="0"/>
              <a:t>+36% de personnes reçues en 2021</a:t>
            </a:r>
          </a:p>
          <a:p>
            <a:pPr marL="285750" indent="-285750">
              <a:buFont typeface="Arial" panose="020B0604020202020204" pitchFamily="34" charset="0"/>
              <a:buChar char="•"/>
            </a:pPr>
            <a:r>
              <a:rPr lang="fr-FR" b="1" dirty="0"/>
              <a:t>54% </a:t>
            </a:r>
            <a:r>
              <a:rPr lang="fr-FR" dirty="0"/>
              <a:t>dans le parc public</a:t>
            </a:r>
          </a:p>
          <a:p>
            <a:endParaRPr lang="fr-FR" dirty="0"/>
          </a:p>
        </p:txBody>
      </p:sp>
      <p:sp>
        <p:nvSpPr>
          <p:cNvPr id="9" name="ZoneTexte 8">
            <a:extLst>
              <a:ext uri="{FF2B5EF4-FFF2-40B4-BE49-F238E27FC236}">
                <a16:creationId xmlns:a16="http://schemas.microsoft.com/office/drawing/2014/main" id="{5CE7441D-7BAD-6725-1231-4EAAC814E3DB}"/>
              </a:ext>
            </a:extLst>
          </p:cNvPr>
          <p:cNvSpPr txBox="1"/>
          <p:nvPr/>
        </p:nvSpPr>
        <p:spPr>
          <a:xfrm>
            <a:off x="1943575" y="1930463"/>
            <a:ext cx="5933327" cy="2339102"/>
          </a:xfrm>
          <a:prstGeom prst="rect">
            <a:avLst/>
          </a:prstGeom>
          <a:noFill/>
        </p:spPr>
        <p:txBody>
          <a:bodyPr wrap="square" rtlCol="0">
            <a:spAutoFit/>
          </a:bodyPr>
          <a:lstStyle/>
          <a:p>
            <a:r>
              <a:rPr lang="fr-FR" sz="2000" b="1" u="sng" dirty="0">
                <a:solidFill>
                  <a:srgbClr val="FF6600"/>
                </a:solidFill>
              </a:rPr>
              <a:t>Les grands objectifs des diagnostics </a:t>
            </a:r>
            <a:r>
              <a:rPr lang="fr-FR" sz="2000" b="1" u="sng" dirty="0" err="1">
                <a:solidFill>
                  <a:srgbClr val="FF6600"/>
                </a:solidFill>
              </a:rPr>
              <a:t>socio-technique</a:t>
            </a:r>
            <a:r>
              <a:rPr lang="fr-FR" sz="2000" b="1" u="sng" dirty="0">
                <a:solidFill>
                  <a:srgbClr val="FF6600"/>
                </a:solidFill>
              </a:rPr>
              <a:t> : </a:t>
            </a:r>
          </a:p>
          <a:p>
            <a:r>
              <a:rPr lang="fr-FR" dirty="0"/>
              <a:t>- Sensibiliser les locataires aux économies d'énergie</a:t>
            </a:r>
            <a:br>
              <a:rPr lang="fr-FR" dirty="0"/>
            </a:br>
            <a:r>
              <a:rPr lang="fr-FR" dirty="0"/>
              <a:t>- Les accompagner dans la maîtrise de leur consommation</a:t>
            </a:r>
            <a:br>
              <a:rPr lang="fr-FR" dirty="0"/>
            </a:br>
            <a:r>
              <a:rPr lang="fr-FR" dirty="0"/>
              <a:t>- Installer des matériels économes dans leur logement</a:t>
            </a:r>
            <a:br>
              <a:rPr lang="fr-FR" dirty="0"/>
            </a:br>
            <a:r>
              <a:rPr lang="fr-FR" dirty="0"/>
              <a:t>- Effectuer des "petits" travaux de confort thermique</a:t>
            </a:r>
            <a:br>
              <a:rPr lang="fr-FR" dirty="0"/>
            </a:br>
            <a:r>
              <a:rPr lang="fr-FR" dirty="0"/>
              <a:t>- Les orienter vers d'autres dispositifs d'aide ou d'intervention</a:t>
            </a:r>
          </a:p>
          <a:p>
            <a:r>
              <a:rPr lang="fr-FR" dirty="0"/>
              <a:t>- Les accompagner dans leurs démarches</a:t>
            </a:r>
          </a:p>
          <a:p>
            <a:r>
              <a:rPr lang="fr-FR" dirty="0"/>
              <a:t>- Les soutenir si besoin d’actions de médiation</a:t>
            </a:r>
          </a:p>
        </p:txBody>
      </p:sp>
      <p:pic>
        <p:nvPicPr>
          <p:cNvPr id="10" name="Image 9">
            <a:extLst>
              <a:ext uri="{FF2B5EF4-FFF2-40B4-BE49-F238E27FC236}">
                <a16:creationId xmlns:a16="http://schemas.microsoft.com/office/drawing/2014/main" id="{46183D89-9F40-BF02-9D6E-D0551FBB62F8}"/>
              </a:ext>
            </a:extLst>
          </p:cNvPr>
          <p:cNvPicPr/>
          <p:nvPr/>
        </p:nvPicPr>
        <p:blipFill rotWithShape="1">
          <a:blip r:embed="rId3">
            <a:extLst>
              <a:ext uri="{28A0092B-C50C-407E-A947-70E740481C1C}">
                <a14:useLocalDpi xmlns:a14="http://schemas.microsoft.com/office/drawing/2010/main" val="0"/>
              </a:ext>
            </a:extLst>
          </a:blip>
          <a:srcRect l="251" t="79168" r="53625" b="6102"/>
          <a:stretch/>
        </p:blipFill>
        <p:spPr bwMode="auto">
          <a:xfrm>
            <a:off x="1943576" y="5218278"/>
            <a:ext cx="5088370" cy="1145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37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6">
            <a:extLst>
              <a:ext uri="{FF2B5EF4-FFF2-40B4-BE49-F238E27FC236}">
                <a16:creationId xmlns:a16="http://schemas.microsoft.com/office/drawing/2014/main" id="{C9790668-AA9F-2AEF-F3A9-A626F15DA364}"/>
              </a:ext>
            </a:extLst>
          </p:cNvPr>
          <p:cNvGraphicFramePr>
            <a:graphicFrameLocks noGrp="1"/>
          </p:cNvGraphicFramePr>
          <p:nvPr>
            <p:extLst>
              <p:ext uri="{D42A27DB-BD31-4B8C-83A1-F6EECF244321}">
                <p14:modId xmlns:p14="http://schemas.microsoft.com/office/powerpoint/2010/main" val="3975445342"/>
              </p:ext>
            </p:extLst>
          </p:nvPr>
        </p:nvGraphicFramePr>
        <p:xfrm>
          <a:off x="2699725" y="1426502"/>
          <a:ext cx="5088370" cy="491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6AB20889-DDD4-5183-2E7E-AE3907377E63}"/>
              </a:ext>
            </a:extLst>
          </p:cNvPr>
          <p:cNvSpPr txBox="1"/>
          <p:nvPr/>
        </p:nvSpPr>
        <p:spPr>
          <a:xfrm>
            <a:off x="4701310" y="587108"/>
            <a:ext cx="4442690" cy="400110"/>
          </a:xfrm>
          <a:prstGeom prst="rect">
            <a:avLst/>
          </a:prstGeom>
          <a:noFill/>
        </p:spPr>
        <p:txBody>
          <a:bodyPr wrap="square" rtlCol="0">
            <a:spAutoFit/>
          </a:bodyPr>
          <a:lstStyle/>
          <a:p>
            <a:r>
              <a:rPr lang="fr-FR" sz="2000" b="1" u="sng" dirty="0">
                <a:solidFill>
                  <a:srgbClr val="FF6600"/>
                </a:solidFill>
              </a:rPr>
              <a:t>Les atouts pour le bailleur</a:t>
            </a:r>
          </a:p>
        </p:txBody>
      </p:sp>
      <p:pic>
        <p:nvPicPr>
          <p:cNvPr id="5" name="Espace réservé du contenu 3">
            <a:extLst>
              <a:ext uri="{FF2B5EF4-FFF2-40B4-BE49-F238E27FC236}">
                <a16:creationId xmlns:a16="http://schemas.microsoft.com/office/drawing/2014/main" id="{48C7DD4B-FE55-D127-711C-352F9A110A6D}"/>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1151" y="0"/>
            <a:ext cx="687630" cy="6858000"/>
          </a:xfrm>
        </p:spPr>
      </p:pic>
    </p:spTree>
    <p:extLst>
      <p:ext uri="{BB962C8B-B14F-4D97-AF65-F5344CB8AC3E}">
        <p14:creationId xmlns:p14="http://schemas.microsoft.com/office/powerpoint/2010/main" val="357500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43528"/>
            <a:ext cx="6858000" cy="2325290"/>
          </a:xfrm>
          <a:prstGeom prst="rect">
            <a:avLst/>
          </a:prstGeom>
        </p:spPr>
      </p:pic>
      <p:sp>
        <p:nvSpPr>
          <p:cNvPr id="11" name="Rectangle 10"/>
          <p:cNvSpPr/>
          <p:nvPr/>
        </p:nvSpPr>
        <p:spPr>
          <a:xfrm>
            <a:off x="2709995" y="3960987"/>
            <a:ext cx="4841750" cy="507831"/>
          </a:xfrm>
          <a:prstGeom prst="rect">
            <a:avLst/>
          </a:prstGeom>
        </p:spPr>
        <p:txBody>
          <a:bodyPr wrap="square">
            <a:spAutoFit/>
          </a:bodyPr>
          <a:lstStyle/>
          <a:p>
            <a:r>
              <a:rPr lang="fr-FR" sz="1350" b="1" dirty="0">
                <a:solidFill>
                  <a:schemeClr val="bg1"/>
                </a:solidFill>
              </a:rPr>
              <a:t>Audrey Schembri – Directrice Innovation Stratégie et Communication - Alpes Isère Habitat </a:t>
            </a:r>
            <a:endParaRPr lang="fr-FR" sz="1350" dirty="0">
              <a:solidFill>
                <a:schemeClr val="bg1"/>
              </a:solidFill>
            </a:endParaRPr>
          </a:p>
        </p:txBody>
      </p:sp>
      <p:sp>
        <p:nvSpPr>
          <p:cNvPr id="5" name="ZoneTexte 4"/>
          <p:cNvSpPr txBox="1"/>
          <p:nvPr/>
        </p:nvSpPr>
        <p:spPr>
          <a:xfrm>
            <a:off x="1860102" y="2689462"/>
            <a:ext cx="5270853" cy="553998"/>
          </a:xfrm>
          <a:prstGeom prst="rect">
            <a:avLst/>
          </a:prstGeom>
          <a:noFill/>
        </p:spPr>
        <p:txBody>
          <a:bodyPr wrap="square" rtlCol="0">
            <a:spAutoFit/>
          </a:bodyPr>
          <a:lstStyle/>
          <a:p>
            <a:pPr algn="ctr"/>
            <a:r>
              <a:rPr lang="fr-FR" sz="3000" b="1" dirty="0">
                <a:solidFill>
                  <a:schemeClr val="bg1"/>
                </a:solidFill>
              </a:rPr>
              <a:t>Les nouveaux services</a:t>
            </a:r>
          </a:p>
        </p:txBody>
      </p:sp>
    </p:spTree>
    <p:extLst>
      <p:ext uri="{BB962C8B-B14F-4D97-AF65-F5344CB8AC3E}">
        <p14:creationId xmlns:p14="http://schemas.microsoft.com/office/powerpoint/2010/main" val="32006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554267" y="1881076"/>
            <a:ext cx="7802057" cy="4161460"/>
          </a:xfrm>
          <a:prstGeom prst="rect">
            <a:avLst/>
          </a:prstGeom>
          <a:noFill/>
        </p:spPr>
        <p:txBody>
          <a:bodyPr wrap="square" rtlCol="0">
            <a:spAutoFit/>
          </a:bodyPr>
          <a:lstStyle/>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Alpes Isère Habitat a, dans le cadre de sa politique de qualité de services, décidé de proposer des services aux locataires  soit au moment de l’entrée dans les lieux, soit tout au long de son bail</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Les objectifs sont de : </a:t>
            </a:r>
          </a:p>
          <a:p>
            <a:pPr marL="257175" indent="-257175">
              <a:lnSpc>
                <a:spcPct val="107000"/>
              </a:lnSpc>
              <a:spcAft>
                <a:spcPts val="600"/>
              </a:spcAft>
              <a:buFont typeface="Wingdings" panose="05000000000000000000" pitchFamily="2" charset="2"/>
              <a:buChar char=""/>
            </a:pPr>
            <a:r>
              <a:rPr lang="fr-FR" sz="1350" dirty="0">
                <a:latin typeface="Calibri" panose="020F0502020204030204" pitchFamily="34" charset="0"/>
                <a:ea typeface="Calibri" panose="020F0502020204030204" pitchFamily="34" charset="0"/>
                <a:cs typeface="Calibri" panose="020F0502020204030204" pitchFamily="34" charset="0"/>
              </a:rPr>
              <a:t>offrir + que de l'habitat </a:t>
            </a:r>
          </a:p>
          <a:p>
            <a:pPr marL="257175" indent="-257175">
              <a:lnSpc>
                <a:spcPct val="107000"/>
              </a:lnSpc>
              <a:spcAft>
                <a:spcPts val="600"/>
              </a:spcAft>
              <a:buFont typeface="Wingdings" panose="05000000000000000000" pitchFamily="2" charset="2"/>
              <a:buChar char=""/>
            </a:pPr>
            <a:r>
              <a:rPr lang="fr-FR" sz="1350" dirty="0">
                <a:latin typeface="Calibri" panose="020F0502020204030204" pitchFamily="34" charset="0"/>
                <a:ea typeface="Calibri" panose="020F0502020204030204" pitchFamily="34" charset="0"/>
                <a:cs typeface="Calibri" panose="020F0502020204030204" pitchFamily="34" charset="0"/>
              </a:rPr>
              <a:t>augmenter la satisfaction des locataires</a:t>
            </a:r>
          </a:p>
          <a:p>
            <a:pPr marL="257175" indent="-257175">
              <a:lnSpc>
                <a:spcPct val="107000"/>
              </a:lnSpc>
              <a:spcAft>
                <a:spcPts val="600"/>
              </a:spcAft>
              <a:buFont typeface="Wingdings" panose="05000000000000000000" pitchFamily="2" charset="2"/>
              <a:buChar char=""/>
            </a:pPr>
            <a:r>
              <a:rPr lang="fr-FR" sz="1350" dirty="0">
                <a:latin typeface="Calibri" panose="020F0502020204030204" pitchFamily="34" charset="0"/>
                <a:ea typeface="Calibri" panose="020F0502020204030204" pitchFamily="34" charset="0"/>
                <a:cs typeface="Calibri" panose="020F0502020204030204" pitchFamily="34" charset="0"/>
              </a:rPr>
              <a:t>être dans une logique de prévention (assurance habitation)</a:t>
            </a:r>
          </a:p>
          <a:p>
            <a:pPr marL="257175" indent="-257175">
              <a:lnSpc>
                <a:spcPct val="107000"/>
              </a:lnSpc>
              <a:spcAft>
                <a:spcPts val="600"/>
              </a:spcAft>
              <a:buFont typeface="Wingdings" panose="05000000000000000000" pitchFamily="2" charset="2"/>
              <a:buChar char=""/>
            </a:pPr>
            <a:r>
              <a:rPr lang="fr-FR" sz="1350" dirty="0">
                <a:latin typeface="Calibri" panose="020F0502020204030204" pitchFamily="34" charset="0"/>
                <a:ea typeface="Calibri" panose="020F0502020204030204" pitchFamily="34" charset="0"/>
                <a:cs typeface="Calibri" panose="020F0502020204030204" pitchFamily="34" charset="0"/>
              </a:rPr>
              <a:t>augmenter le pouvoir d’achat des locataires : meilleur contrat, au meilleur moment, au meilleur prix</a:t>
            </a:r>
          </a:p>
          <a:p>
            <a:pPr marL="257175" indent="-257175">
              <a:lnSpc>
                <a:spcPct val="107000"/>
              </a:lnSpc>
              <a:spcAft>
                <a:spcPts val="600"/>
              </a:spcAft>
              <a:buFont typeface="Wingdings" panose="05000000000000000000" pitchFamily="2" charset="2"/>
              <a:buChar char=""/>
            </a:pPr>
            <a:r>
              <a:rPr lang="fr-FR" sz="1350" dirty="0">
                <a:latin typeface="Calibri" panose="020F0502020204030204" pitchFamily="34" charset="0"/>
                <a:ea typeface="Calibri" panose="020F0502020204030204" pitchFamily="34" charset="0"/>
                <a:cs typeface="Calibri" panose="020F0502020204030204" pitchFamily="34" charset="0"/>
              </a:rPr>
              <a:t>simplifier les démarches administratives des clients pour l’emménagement et le déménagement (redirection courrier, déménageur, transfert des contrats).</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Deux nouveaux services concernent la maitrise de l’énergie : </a:t>
            </a:r>
          </a:p>
          <a:p>
            <a:pPr marL="1585913" lvl="4" indent="-214313">
              <a:lnSpc>
                <a:spcPct val="107000"/>
              </a:lnSpc>
              <a:spcAft>
                <a:spcPts val="600"/>
              </a:spcAft>
              <a:buFont typeface="Arial" panose="020B0604020202020204" pitchFamily="34" charset="0"/>
              <a:buChar char="•"/>
            </a:pPr>
            <a:r>
              <a:rPr lang="fr-FR" b="1" u="sng" dirty="0">
                <a:solidFill>
                  <a:srgbClr val="FF6600"/>
                </a:solidFill>
              </a:rPr>
              <a:t>une démarche d’achat groupé d’énergie</a:t>
            </a:r>
          </a:p>
          <a:p>
            <a:pPr marL="1585913" lvl="4" indent="-214313">
              <a:lnSpc>
                <a:spcPct val="107000"/>
              </a:lnSpc>
              <a:spcAft>
                <a:spcPts val="600"/>
              </a:spcAft>
              <a:buFont typeface="Arial" panose="020B0604020202020204" pitchFamily="34" charset="0"/>
              <a:buChar char="•"/>
            </a:pPr>
            <a:r>
              <a:rPr lang="fr-FR" b="1" u="sng" dirty="0">
                <a:solidFill>
                  <a:srgbClr val="FF6600"/>
                </a:solidFill>
              </a:rPr>
              <a:t>un comparateur d’abonnements d’énergie</a:t>
            </a:r>
            <a:endParaRPr lang="fr-FR" sz="1500" b="1" u="sng" dirty="0">
              <a:solidFill>
                <a:srgbClr val="FF6600"/>
              </a:solidFill>
            </a:endParaRPr>
          </a:p>
          <a:p>
            <a:endParaRPr lang="fr-FR" sz="1200" dirty="0"/>
          </a:p>
        </p:txBody>
      </p:sp>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Offrir un service +</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spTree>
    <p:extLst>
      <p:ext uri="{BB962C8B-B14F-4D97-AF65-F5344CB8AC3E}">
        <p14:creationId xmlns:p14="http://schemas.microsoft.com/office/powerpoint/2010/main" val="428699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554268" y="1881076"/>
            <a:ext cx="6117374" cy="4517840"/>
          </a:xfrm>
          <a:prstGeom prst="rect">
            <a:avLst/>
          </a:prstGeom>
          <a:noFill/>
        </p:spPr>
        <p:txBody>
          <a:bodyPr wrap="square" rtlCol="0">
            <a:spAutoFit/>
          </a:bodyPr>
          <a:lstStyle/>
          <a:p>
            <a:pPr>
              <a:lnSpc>
                <a:spcPct val="107000"/>
              </a:lnSpc>
              <a:spcAft>
                <a:spcPts val="600"/>
              </a:spcAft>
            </a:pPr>
            <a:r>
              <a:rPr lang="fr-FR" sz="1350" b="1" u="sng" dirty="0">
                <a:solidFill>
                  <a:srgbClr val="FF6600"/>
                </a:solidFill>
              </a:rPr>
              <a:t>Démarche :</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En 2018 pour 2019 et en 2020 pour 2021, les bailleurs sociaux de la région Auvergne Rhone Alpes sous l’égide de leur association régionale (AURA HLM) ont mené une démarche d’achat groupé d’énergie : gaz et électricité accompagné d’un prestataire spécialisé dans ces démarches (</a:t>
            </a:r>
            <a:r>
              <a:rPr lang="fr-FR" sz="1350" dirty="0" err="1">
                <a:latin typeface="Calibri" panose="020F0502020204030204" pitchFamily="34" charset="0"/>
                <a:ea typeface="Calibri" panose="020F0502020204030204" pitchFamily="34" charset="0"/>
                <a:cs typeface="Calibri" panose="020F0502020204030204" pitchFamily="34" charset="0"/>
              </a:rPr>
              <a:t>Sélectra</a:t>
            </a:r>
            <a:r>
              <a:rPr lang="fr-FR" sz="1350"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600"/>
              </a:spcAft>
            </a:pPr>
            <a:r>
              <a:rPr lang="fr-FR" sz="1350" b="1" u="sng" dirty="0">
                <a:solidFill>
                  <a:srgbClr val="FF6600"/>
                </a:solidFill>
              </a:rPr>
              <a:t>Objectifs : </a:t>
            </a:r>
          </a:p>
          <a:p>
            <a:pPr marL="214313" indent="-214313">
              <a:lnSpc>
                <a:spcPct val="107000"/>
              </a:lnSpc>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Diminuer la facture énergétique individuelle des locataires </a:t>
            </a:r>
          </a:p>
          <a:p>
            <a:pPr marL="214313" indent="-214313">
              <a:lnSpc>
                <a:spcPct val="107000"/>
              </a:lnSpc>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Redonner du pouvoir d’achat </a:t>
            </a:r>
          </a:p>
          <a:p>
            <a:pPr marL="214313" indent="-214313">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Lutter contre la précarité énergétique</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 </a:t>
            </a:r>
            <a:r>
              <a:rPr lang="fr-FR" sz="1350" b="1" u="sng" dirty="0">
                <a:solidFill>
                  <a:srgbClr val="FF6600"/>
                </a:solidFill>
              </a:rPr>
              <a:t>Déroulement de la campagne </a:t>
            </a:r>
            <a:r>
              <a:rPr lang="fr-FR" sz="1350" dirty="0">
                <a:latin typeface="Calibri" panose="020F0502020204030204" pitchFamily="34" charset="0"/>
                <a:ea typeface="Calibri" panose="020F0502020204030204" pitchFamily="34" charset="0"/>
                <a:cs typeface="Calibri" panose="020F0502020204030204" pitchFamily="34" charset="0"/>
              </a:rPr>
              <a:t> :</a:t>
            </a:r>
          </a:p>
          <a:p>
            <a:pPr marL="214313" indent="-214313">
              <a:lnSpc>
                <a:spcPct val="107000"/>
              </a:lnSpc>
              <a:buFont typeface="Wingdings" panose="05000000000000000000" pitchFamily="2" charset="2"/>
              <a:buChar char="q"/>
            </a:pPr>
            <a:r>
              <a:rPr lang="fr-FR" sz="1350" dirty="0">
                <a:latin typeface="Calibri" panose="020F0502020204030204" pitchFamily="34" charset="0"/>
                <a:cs typeface="Calibri" panose="020F0502020204030204" pitchFamily="34" charset="0"/>
              </a:rPr>
              <a:t> Communication auprès des locataires sur la démarche</a:t>
            </a:r>
          </a:p>
          <a:p>
            <a:pPr marL="257175" indent="-257175">
              <a:lnSpc>
                <a:spcPct val="107000"/>
              </a:lnSpc>
              <a:buFont typeface="Wingdings" panose="05000000000000000000" pitchFamily="2" charset="2"/>
              <a:buChar char="q"/>
            </a:pPr>
            <a:r>
              <a:rPr lang="fr-FR" sz="1350" dirty="0">
                <a:latin typeface="Calibri" panose="020F0502020204030204" pitchFamily="34" charset="0"/>
                <a:cs typeface="Calibri" panose="020F0502020204030204" pitchFamily="34" charset="0"/>
              </a:rPr>
              <a:t>Campagne de pré inscription</a:t>
            </a:r>
          </a:p>
          <a:p>
            <a:pPr marL="257175" indent="-257175">
              <a:lnSpc>
                <a:spcPct val="107000"/>
              </a:lnSpc>
              <a:buFont typeface="Wingdings" panose="05000000000000000000" pitchFamily="2" charset="2"/>
              <a:buChar char="q"/>
            </a:pPr>
            <a:r>
              <a:rPr lang="fr-FR" sz="1350" dirty="0">
                <a:latin typeface="Calibri" panose="020F0502020204030204" pitchFamily="34" charset="0"/>
                <a:cs typeface="Calibri" panose="020F0502020204030204" pitchFamily="34" charset="0"/>
              </a:rPr>
              <a:t>Lancement de la consultation auprès des fournisseurs d’énergies avec une attention particulière portée au choix des fournisseurs (prix + relations clients)</a:t>
            </a:r>
          </a:p>
          <a:p>
            <a:pPr marL="257175" indent="-257175">
              <a:lnSpc>
                <a:spcPct val="107000"/>
              </a:lnSpc>
              <a:buFont typeface="Wingdings" panose="05000000000000000000" pitchFamily="2" charset="2"/>
              <a:buChar char="q"/>
            </a:pPr>
            <a:r>
              <a:rPr lang="fr-FR" sz="1350" dirty="0">
                <a:latin typeface="Calibri" panose="020F0502020204030204" pitchFamily="34" charset="0"/>
                <a:cs typeface="Calibri" panose="020F0502020204030204" pitchFamily="34" charset="0"/>
              </a:rPr>
              <a:t>Sélection des fournisseurs</a:t>
            </a:r>
          </a:p>
          <a:p>
            <a:pPr marL="257175" indent="-257175">
              <a:lnSpc>
                <a:spcPct val="107000"/>
              </a:lnSpc>
              <a:buFont typeface="Wingdings" panose="05000000000000000000" pitchFamily="2" charset="2"/>
              <a:buChar char="q"/>
            </a:pPr>
            <a:r>
              <a:rPr lang="fr-FR" sz="1350" dirty="0">
                <a:latin typeface="Calibri" panose="020F0502020204030204" pitchFamily="34" charset="0"/>
                <a:cs typeface="Calibri" panose="020F0502020204030204" pitchFamily="34" charset="0"/>
              </a:rPr>
              <a:t>Informations de tous les locataires</a:t>
            </a:r>
          </a:p>
          <a:p>
            <a:pPr marL="257175" indent="-257175">
              <a:lnSpc>
                <a:spcPct val="107000"/>
              </a:lnSpc>
              <a:spcAft>
                <a:spcPts val="600"/>
              </a:spcAft>
              <a:buFont typeface="Wingdings" panose="05000000000000000000" pitchFamily="2" charset="2"/>
              <a:buChar char="q"/>
            </a:pPr>
            <a:r>
              <a:rPr lang="fr-FR" sz="1350" dirty="0">
                <a:latin typeface="Calibri" panose="020F0502020204030204" pitchFamily="34" charset="0"/>
                <a:cs typeface="Calibri" panose="020F0502020204030204" pitchFamily="34" charset="0"/>
              </a:rPr>
              <a:t>Souscription</a:t>
            </a:r>
          </a:p>
          <a:p>
            <a:endParaRPr lang="fr-FR" sz="1200" dirty="0"/>
          </a:p>
        </p:txBody>
      </p:sp>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Achat groupé d’énergie</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pic>
        <p:nvPicPr>
          <p:cNvPr id="3" name="Image 2">
            <a:extLst>
              <a:ext uri="{FF2B5EF4-FFF2-40B4-BE49-F238E27FC236}">
                <a16:creationId xmlns:a16="http://schemas.microsoft.com/office/drawing/2014/main" id="{5E55A093-309A-7FF9-E046-10B12B390700}"/>
              </a:ext>
            </a:extLst>
          </p:cNvPr>
          <p:cNvPicPr>
            <a:picLocks noChangeAspect="1"/>
          </p:cNvPicPr>
          <p:nvPr/>
        </p:nvPicPr>
        <p:blipFill>
          <a:blip r:embed="rId3"/>
          <a:stretch>
            <a:fillRect/>
          </a:stretch>
        </p:blipFill>
        <p:spPr>
          <a:xfrm>
            <a:off x="6718550" y="2569534"/>
            <a:ext cx="1919933" cy="2718242"/>
          </a:xfrm>
          <a:prstGeom prst="rect">
            <a:avLst/>
          </a:prstGeom>
        </p:spPr>
      </p:pic>
      <p:pic>
        <p:nvPicPr>
          <p:cNvPr id="4" name="Image 3">
            <a:extLst>
              <a:ext uri="{FF2B5EF4-FFF2-40B4-BE49-F238E27FC236}">
                <a16:creationId xmlns:a16="http://schemas.microsoft.com/office/drawing/2014/main" id="{44C70677-3F1D-282C-3AB4-C3C7CF37F1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39746" y="1812294"/>
            <a:ext cx="1980848" cy="529664"/>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16E4207E-FD6F-8D87-6151-728A325DA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712" y="1382558"/>
            <a:ext cx="2630916" cy="350789"/>
          </a:xfrm>
          <a:prstGeom prst="rect">
            <a:avLst/>
          </a:prstGeom>
        </p:spPr>
      </p:pic>
    </p:spTree>
    <p:extLst>
      <p:ext uri="{BB962C8B-B14F-4D97-AF65-F5344CB8AC3E}">
        <p14:creationId xmlns:p14="http://schemas.microsoft.com/office/powerpoint/2010/main" val="360940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554267" y="1881076"/>
            <a:ext cx="7288703" cy="4457952"/>
          </a:xfrm>
          <a:prstGeom prst="rect">
            <a:avLst/>
          </a:prstGeom>
          <a:noFill/>
        </p:spPr>
        <p:txBody>
          <a:bodyPr wrap="square" rtlCol="0">
            <a:spAutoFit/>
          </a:bodyPr>
          <a:lstStyle/>
          <a:p>
            <a:pPr>
              <a:lnSpc>
                <a:spcPct val="107000"/>
              </a:lnSpc>
              <a:spcAft>
                <a:spcPts val="600"/>
              </a:spcAft>
            </a:pPr>
            <a:r>
              <a:rPr lang="fr-FR" sz="1350" dirty="0">
                <a:latin typeface="Calibri" panose="020F0502020204030204" pitchFamily="34" charset="0"/>
                <a:cs typeface="Calibri" panose="020F0502020204030204" pitchFamily="34" charset="0"/>
              </a:rPr>
              <a:t>Le rôle du bailleur est d'informer les locataires et la souscription est réalisée directement avec le fournisseur sur un canal dédiée.</a:t>
            </a:r>
          </a:p>
          <a:p>
            <a:pPr>
              <a:lnSpc>
                <a:spcPct val="107000"/>
              </a:lnSpc>
              <a:spcAft>
                <a:spcPts val="600"/>
              </a:spcAft>
            </a:pPr>
            <a:r>
              <a:rPr lang="fr-FR" sz="1350" b="1" u="sng" dirty="0">
                <a:solidFill>
                  <a:srgbClr val="FF6600"/>
                </a:solidFill>
              </a:rPr>
              <a:t>Des engagements et des garanties pour les bénéficiaires (locataires, propriétaires, professionnels, salariés)</a:t>
            </a:r>
          </a:p>
          <a:p>
            <a:pPr marL="257175" indent="-257175">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Un </a:t>
            </a:r>
            <a:r>
              <a:rPr lang="fr-FR" sz="1350" b="1" dirty="0">
                <a:latin typeface="Calibri" panose="020F0502020204030204" pitchFamily="34" charset="0"/>
                <a:ea typeface="Calibri" panose="020F0502020204030204" pitchFamily="34" charset="0"/>
                <a:cs typeface="Calibri" panose="020F0502020204030204" pitchFamily="34" charset="0"/>
              </a:rPr>
              <a:t>tarif inférieur </a:t>
            </a:r>
            <a:r>
              <a:rPr lang="fr-FR" sz="1350" dirty="0">
                <a:latin typeface="Calibri" panose="020F0502020204030204" pitchFamily="34" charset="0"/>
                <a:ea typeface="Calibri" panose="020F0502020204030204" pitchFamily="34" charset="0"/>
                <a:cs typeface="Calibri" panose="020F0502020204030204" pitchFamily="34" charset="0"/>
              </a:rPr>
              <a:t>au tarif réglementé et </a:t>
            </a:r>
            <a:r>
              <a:rPr lang="fr-FR" sz="1350" b="1" dirty="0">
                <a:latin typeface="Calibri" panose="020F0502020204030204" pitchFamily="34" charset="0"/>
                <a:ea typeface="Calibri" panose="020F0502020204030204" pitchFamily="34" charset="0"/>
                <a:cs typeface="Calibri" panose="020F0502020204030204" pitchFamily="34" charset="0"/>
              </a:rPr>
              <a:t>fixe</a:t>
            </a:r>
            <a:r>
              <a:rPr lang="fr-FR" sz="1350" dirty="0">
                <a:latin typeface="Calibri" panose="020F0502020204030204" pitchFamily="34" charset="0"/>
                <a:ea typeface="Calibri" panose="020F0502020204030204" pitchFamily="34" charset="0"/>
                <a:cs typeface="Calibri" panose="020F0502020204030204" pitchFamily="34" charset="0"/>
              </a:rPr>
              <a:t> pendant une durée déterminée (1 an) : des économies</a:t>
            </a:r>
          </a:p>
          <a:p>
            <a:pPr marL="257175" indent="-257175">
              <a:lnSpc>
                <a:spcPct val="107000"/>
              </a:lnSpc>
              <a:spcAft>
                <a:spcPts val="600"/>
              </a:spcAft>
              <a:buFont typeface="Wingdings" panose="05000000000000000000" pitchFamily="2" charset="2"/>
              <a:buChar char="q"/>
            </a:pPr>
            <a:r>
              <a:rPr lang="fr-FR" sz="1350" b="1" dirty="0">
                <a:latin typeface="Calibri" panose="020F0502020204030204" pitchFamily="34" charset="0"/>
                <a:ea typeface="Calibri" panose="020F0502020204030204" pitchFamily="34" charset="0"/>
                <a:cs typeface="Calibri" panose="020F0502020204030204" pitchFamily="34" charset="0"/>
              </a:rPr>
              <a:t>Des prestations identiques </a:t>
            </a:r>
            <a:r>
              <a:rPr lang="fr-FR" sz="1350" dirty="0">
                <a:latin typeface="Calibri" panose="020F0502020204030204" pitchFamily="34" charset="0"/>
                <a:ea typeface="Calibri" panose="020F0502020204030204" pitchFamily="34" charset="0"/>
                <a:cs typeface="Calibri" panose="020F0502020204030204" pitchFamily="34" charset="0"/>
              </a:rPr>
              <a:t>: même énergie, même compteur</a:t>
            </a:r>
          </a:p>
          <a:p>
            <a:pPr marL="257175" indent="-257175">
              <a:lnSpc>
                <a:spcPct val="107000"/>
              </a:lnSpc>
              <a:spcAft>
                <a:spcPts val="600"/>
              </a:spcAft>
              <a:buFont typeface="Wingdings" panose="05000000000000000000" pitchFamily="2" charset="2"/>
              <a:buChar char="q"/>
            </a:pPr>
            <a:r>
              <a:rPr lang="fr-FR" sz="1350" b="1" dirty="0">
                <a:latin typeface="Calibri" panose="020F0502020204030204" pitchFamily="34" charset="0"/>
                <a:ea typeface="Calibri" panose="020F0502020204030204" pitchFamily="34" charset="0"/>
                <a:cs typeface="Calibri" panose="020F0502020204030204" pitchFamily="34" charset="0"/>
              </a:rPr>
              <a:t>Pas de rupture</a:t>
            </a:r>
            <a:r>
              <a:rPr lang="fr-FR" sz="1350" dirty="0">
                <a:latin typeface="Calibri" panose="020F0502020204030204" pitchFamily="34" charset="0"/>
                <a:ea typeface="Calibri" panose="020F0502020204030204" pitchFamily="34" charset="0"/>
                <a:cs typeface="Calibri" panose="020F0502020204030204" pitchFamily="34" charset="0"/>
              </a:rPr>
              <a:t> de service</a:t>
            </a:r>
          </a:p>
          <a:p>
            <a:pPr marL="257175" indent="-257175">
              <a:lnSpc>
                <a:spcPct val="107000"/>
              </a:lnSpc>
              <a:spcAft>
                <a:spcPts val="600"/>
              </a:spcAft>
              <a:buFont typeface="Wingdings" panose="05000000000000000000" pitchFamily="2" charset="2"/>
              <a:buChar char="q"/>
            </a:pPr>
            <a:r>
              <a:rPr lang="fr-FR" sz="1350" b="1" dirty="0">
                <a:latin typeface="Calibri" panose="020F0502020204030204" pitchFamily="34" charset="0"/>
                <a:ea typeface="Calibri" panose="020F0502020204030204" pitchFamily="34" charset="0"/>
                <a:cs typeface="Calibri" panose="020F0502020204030204" pitchFamily="34" charset="0"/>
              </a:rPr>
              <a:t>Pas d’engagement de durée</a:t>
            </a:r>
            <a:endParaRPr lang="fr-FR" sz="135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Pas de </a:t>
            </a:r>
            <a:r>
              <a:rPr lang="fr-FR" sz="1350" b="1" dirty="0">
                <a:latin typeface="Calibri" panose="020F0502020204030204" pitchFamily="34" charset="0"/>
                <a:ea typeface="Calibri" panose="020F0502020204030204" pitchFamily="34" charset="0"/>
                <a:cs typeface="Calibri" panose="020F0502020204030204" pitchFamily="34" charset="0"/>
              </a:rPr>
              <a:t>démarche</a:t>
            </a:r>
            <a:r>
              <a:rPr lang="fr-FR" sz="1350" dirty="0">
                <a:latin typeface="Calibri" panose="020F0502020204030204" pitchFamily="34" charset="0"/>
                <a:ea typeface="Calibri" panose="020F0502020204030204" pitchFamily="34" charset="0"/>
                <a:cs typeface="Calibri" panose="020F0502020204030204" pitchFamily="34" charset="0"/>
              </a:rPr>
              <a:t> de changement d’abonnement</a:t>
            </a:r>
          </a:p>
          <a:p>
            <a:pPr marL="257175" indent="-257175">
              <a:lnSpc>
                <a:spcPct val="107000"/>
              </a:lnSpc>
              <a:spcAft>
                <a:spcPts val="600"/>
              </a:spcAft>
              <a:buFont typeface="Wingdings" panose="05000000000000000000" pitchFamily="2" charset="2"/>
              <a:buChar char="q"/>
            </a:pPr>
            <a:r>
              <a:rPr lang="fr-FR" sz="1350" b="1" dirty="0">
                <a:latin typeface="Calibri" panose="020F0502020204030204" pitchFamily="34" charset="0"/>
                <a:ea typeface="Calibri" panose="020F0502020204030204" pitchFamily="34" charset="0"/>
                <a:cs typeface="Calibri" panose="020F0502020204030204" pitchFamily="34" charset="0"/>
              </a:rPr>
              <a:t>Gratuité</a:t>
            </a:r>
            <a:r>
              <a:rPr lang="fr-FR" sz="1350" dirty="0">
                <a:latin typeface="Calibri" panose="020F0502020204030204" pitchFamily="34" charset="0"/>
                <a:ea typeface="Calibri" panose="020F0502020204030204" pitchFamily="34" charset="0"/>
                <a:cs typeface="Calibri" panose="020F0502020204030204" pitchFamily="34" charset="0"/>
              </a:rPr>
              <a:t> du changement de fournisseur</a:t>
            </a:r>
          </a:p>
          <a:p>
            <a:pPr marL="257175" indent="-257175">
              <a:lnSpc>
                <a:spcPct val="107000"/>
              </a:lnSpc>
              <a:spcAft>
                <a:spcPts val="600"/>
              </a:spcAft>
              <a:buFont typeface="Wingdings" panose="05000000000000000000" pitchFamily="2" charset="2"/>
              <a:buChar char="q"/>
            </a:pPr>
            <a:r>
              <a:rPr lang="fr-FR" sz="1350" b="1" dirty="0">
                <a:latin typeface="Calibri" panose="020F0502020204030204" pitchFamily="34" charset="0"/>
                <a:ea typeface="Calibri" panose="020F0502020204030204" pitchFamily="34" charset="0"/>
                <a:cs typeface="Calibri" panose="020F0502020204030204" pitchFamily="34" charset="0"/>
              </a:rPr>
              <a:t>Souscription téléphonique ou digitale</a:t>
            </a:r>
            <a:endParaRPr lang="fr-FR" sz="135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07000"/>
              </a:lnSpc>
              <a:spcAft>
                <a:spcPts val="600"/>
              </a:spcAft>
              <a:buFont typeface="Wingdings" panose="05000000000000000000" pitchFamily="2" charset="2"/>
              <a:buChar char="q"/>
            </a:pPr>
            <a:r>
              <a:rPr lang="fr-FR" sz="1350" b="1" dirty="0">
                <a:latin typeface="Calibri" panose="020F0502020204030204" pitchFamily="34" charset="0"/>
                <a:ea typeface="Calibri" panose="020F0502020204030204" pitchFamily="34" charset="0"/>
                <a:cs typeface="Calibri" panose="020F0502020204030204" pitchFamily="34" charset="0"/>
              </a:rPr>
              <a:t>Accès à un service client téléphonique de qualité, </a:t>
            </a:r>
            <a:r>
              <a:rPr lang="fr-FR" sz="1350" dirty="0">
                <a:latin typeface="Calibri" panose="020F0502020204030204" pitchFamily="34" charset="0"/>
                <a:ea typeface="Calibri" panose="020F0502020204030204" pitchFamily="34" charset="0"/>
                <a:cs typeface="Calibri" panose="020F0502020204030204" pitchFamily="34" charset="0"/>
              </a:rPr>
              <a:t>avec un personnel formé</a:t>
            </a:r>
          </a:p>
          <a:p>
            <a:pPr marL="257175" indent="-257175">
              <a:lnSpc>
                <a:spcPct val="107000"/>
              </a:lnSpc>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Proposer le choix entre une </a:t>
            </a:r>
            <a:r>
              <a:rPr lang="fr-FR" sz="1350" b="1" dirty="0">
                <a:latin typeface="Calibri" panose="020F0502020204030204" pitchFamily="34" charset="0"/>
                <a:ea typeface="Calibri" panose="020F0502020204030204" pitchFamily="34" charset="0"/>
                <a:cs typeface="Calibri" panose="020F0502020204030204" pitchFamily="34" charset="0"/>
              </a:rPr>
              <a:t>offre classique </a:t>
            </a:r>
            <a:r>
              <a:rPr lang="fr-FR" sz="1350" dirty="0">
                <a:latin typeface="Calibri" panose="020F0502020204030204" pitchFamily="34" charset="0"/>
                <a:ea typeface="Calibri" panose="020F0502020204030204" pitchFamily="34" charset="0"/>
                <a:cs typeface="Calibri" panose="020F0502020204030204" pitchFamily="34" charset="0"/>
              </a:rPr>
              <a:t>et une </a:t>
            </a:r>
            <a:r>
              <a:rPr lang="fr-FR" sz="1350" b="1" dirty="0">
                <a:latin typeface="Calibri" panose="020F0502020204030204" pitchFamily="34" charset="0"/>
                <a:ea typeface="Calibri" panose="020F0502020204030204" pitchFamily="34" charset="0"/>
                <a:cs typeface="Calibri" panose="020F0502020204030204" pitchFamily="34" charset="0"/>
              </a:rPr>
              <a:t>offre verte</a:t>
            </a:r>
          </a:p>
          <a:p>
            <a:pPr marL="342900">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 </a:t>
            </a:r>
          </a:p>
          <a:p>
            <a:endParaRPr lang="fr-FR" sz="1200" dirty="0"/>
          </a:p>
        </p:txBody>
      </p:sp>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Achat groupé d’énergie</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pic>
        <p:nvPicPr>
          <p:cNvPr id="3" name="Image 2">
            <a:extLst>
              <a:ext uri="{FF2B5EF4-FFF2-40B4-BE49-F238E27FC236}">
                <a16:creationId xmlns:a16="http://schemas.microsoft.com/office/drawing/2014/main" id="{DC132EC1-3BEE-6A1B-0F55-809701993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6373" y="3425384"/>
            <a:ext cx="2547938" cy="1919288"/>
          </a:xfrm>
          <a:prstGeom prst="rect">
            <a:avLst/>
          </a:prstGeom>
          <a:noFill/>
          <a:ln>
            <a:noFill/>
          </a:ln>
        </p:spPr>
      </p:pic>
    </p:spTree>
    <p:extLst>
      <p:ext uri="{BB962C8B-B14F-4D97-AF65-F5344CB8AC3E}">
        <p14:creationId xmlns:p14="http://schemas.microsoft.com/office/powerpoint/2010/main" val="21325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554268" y="1881076"/>
            <a:ext cx="6117374" cy="875496"/>
          </a:xfrm>
          <a:prstGeom prst="rect">
            <a:avLst/>
          </a:prstGeom>
          <a:noFill/>
        </p:spPr>
        <p:txBody>
          <a:bodyPr wrap="square" rtlCol="0">
            <a:spAutoFit/>
          </a:bodyPr>
          <a:lstStyle/>
          <a:p>
            <a:pPr>
              <a:lnSpc>
                <a:spcPct val="107000"/>
              </a:lnSpc>
              <a:spcAft>
                <a:spcPts val="600"/>
              </a:spcAft>
            </a:pPr>
            <a:r>
              <a:rPr lang="fr-FR" sz="1350" b="1" u="sng" dirty="0">
                <a:solidFill>
                  <a:srgbClr val="FF6600"/>
                </a:solidFill>
              </a:rPr>
              <a:t>Bilan </a:t>
            </a:r>
          </a:p>
          <a:p>
            <a:pPr marL="342900">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 </a:t>
            </a:r>
          </a:p>
          <a:p>
            <a:endParaRPr lang="fr-FR" sz="1200" dirty="0"/>
          </a:p>
        </p:txBody>
      </p:sp>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Achat groupé d’énergie</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graphicFrame>
        <p:nvGraphicFramePr>
          <p:cNvPr id="2" name="Tableau 3">
            <a:extLst>
              <a:ext uri="{FF2B5EF4-FFF2-40B4-BE49-F238E27FC236}">
                <a16:creationId xmlns:a16="http://schemas.microsoft.com/office/drawing/2014/main" id="{41C344C3-08C4-6919-D31A-59472E863197}"/>
              </a:ext>
            </a:extLst>
          </p:cNvPr>
          <p:cNvGraphicFramePr>
            <a:graphicFrameLocks noGrp="1"/>
          </p:cNvGraphicFramePr>
          <p:nvPr>
            <p:extLst>
              <p:ext uri="{D42A27DB-BD31-4B8C-83A1-F6EECF244321}">
                <p14:modId xmlns:p14="http://schemas.microsoft.com/office/powerpoint/2010/main" val="2036819695"/>
              </p:ext>
            </p:extLst>
          </p:nvPr>
        </p:nvGraphicFramePr>
        <p:xfrm>
          <a:off x="790162" y="2455545"/>
          <a:ext cx="7372350" cy="322326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140859166"/>
                    </a:ext>
                  </a:extLst>
                </a:gridCol>
                <a:gridCol w="2457450">
                  <a:extLst>
                    <a:ext uri="{9D8B030D-6E8A-4147-A177-3AD203B41FA5}">
                      <a16:colId xmlns:a16="http://schemas.microsoft.com/office/drawing/2014/main" val="3743109465"/>
                    </a:ext>
                  </a:extLst>
                </a:gridCol>
                <a:gridCol w="2457450">
                  <a:extLst>
                    <a:ext uri="{9D8B030D-6E8A-4147-A177-3AD203B41FA5}">
                      <a16:colId xmlns:a16="http://schemas.microsoft.com/office/drawing/2014/main" val="2104667066"/>
                    </a:ext>
                  </a:extLst>
                </a:gridCol>
              </a:tblGrid>
              <a:tr h="278130">
                <a:tc>
                  <a:txBody>
                    <a:bodyPr/>
                    <a:lstStyle/>
                    <a:p>
                      <a:endParaRPr lang="fr-FR" sz="1800" dirty="0"/>
                    </a:p>
                  </a:txBody>
                  <a:tcPr marL="68580" marR="68580" marT="34290" marB="34290"/>
                </a:tc>
                <a:tc>
                  <a:txBody>
                    <a:bodyPr/>
                    <a:lstStyle/>
                    <a:p>
                      <a:pPr algn="ctr"/>
                      <a:r>
                        <a:rPr lang="fr-FR" sz="1800" dirty="0"/>
                        <a:t>2018-2019</a:t>
                      </a:r>
                    </a:p>
                  </a:txBody>
                  <a:tcPr marL="68580" marR="68580" marT="34290" marB="34290"/>
                </a:tc>
                <a:tc>
                  <a:txBody>
                    <a:bodyPr/>
                    <a:lstStyle/>
                    <a:p>
                      <a:pPr algn="ctr"/>
                      <a:r>
                        <a:rPr lang="fr-FR" sz="1800" dirty="0"/>
                        <a:t>2020-2021</a:t>
                      </a:r>
                    </a:p>
                  </a:txBody>
                  <a:tcPr marL="68580" marR="68580" marT="34290" marB="34290"/>
                </a:tc>
                <a:extLst>
                  <a:ext uri="{0D108BD9-81ED-4DB2-BD59-A6C34878D82A}">
                    <a16:rowId xmlns:a16="http://schemas.microsoft.com/office/drawing/2014/main" val="3693604366"/>
                  </a:ext>
                </a:extLst>
              </a:tr>
              <a:tr h="278130">
                <a:tc>
                  <a:txBody>
                    <a:bodyPr/>
                    <a:lstStyle/>
                    <a:p>
                      <a:r>
                        <a:rPr lang="fr-FR" sz="1800" dirty="0"/>
                        <a:t>Nombre de bailleurs </a:t>
                      </a:r>
                    </a:p>
                  </a:txBody>
                  <a:tcPr marL="68580" marR="68580" marT="34290" marB="34290"/>
                </a:tc>
                <a:tc>
                  <a:txBody>
                    <a:bodyPr/>
                    <a:lstStyle/>
                    <a:p>
                      <a:r>
                        <a:rPr lang="fr-FR" sz="1800" dirty="0"/>
                        <a:t>19</a:t>
                      </a:r>
                    </a:p>
                  </a:txBody>
                  <a:tcPr marL="68580" marR="68580" marT="34290" marB="34290"/>
                </a:tc>
                <a:tc>
                  <a:txBody>
                    <a:bodyPr/>
                    <a:lstStyle/>
                    <a:p>
                      <a:r>
                        <a:rPr lang="fr-FR" sz="1800" dirty="0"/>
                        <a:t>16</a:t>
                      </a:r>
                    </a:p>
                  </a:txBody>
                  <a:tcPr marL="68580" marR="68580" marT="34290" marB="34290"/>
                </a:tc>
                <a:extLst>
                  <a:ext uri="{0D108BD9-81ED-4DB2-BD59-A6C34878D82A}">
                    <a16:rowId xmlns:a16="http://schemas.microsoft.com/office/drawing/2014/main" val="1388352779"/>
                  </a:ext>
                </a:extLst>
              </a:tr>
              <a:tr h="278130">
                <a:tc>
                  <a:txBody>
                    <a:bodyPr/>
                    <a:lstStyle/>
                    <a:p>
                      <a:r>
                        <a:rPr lang="fr-FR" sz="1800" dirty="0"/>
                        <a:t>Nombre de préinscrits</a:t>
                      </a:r>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989</a:t>
                      </a:r>
                      <a:endParaRPr lang="fr-FR" sz="1800" dirty="0"/>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1142</a:t>
                      </a:r>
                      <a:endParaRPr lang="fr-FR" sz="1800" dirty="0"/>
                    </a:p>
                  </a:txBody>
                  <a:tcPr marL="68580" marR="68580" marT="34290" marB="34290"/>
                </a:tc>
                <a:extLst>
                  <a:ext uri="{0D108BD9-81ED-4DB2-BD59-A6C34878D82A}">
                    <a16:rowId xmlns:a16="http://schemas.microsoft.com/office/drawing/2014/main" val="1622757393"/>
                  </a:ext>
                </a:extLst>
              </a:tr>
              <a:tr h="278130">
                <a:tc>
                  <a:txBody>
                    <a:bodyPr/>
                    <a:lstStyle/>
                    <a:p>
                      <a:r>
                        <a:rPr lang="fr-FR" sz="1800" dirty="0"/>
                        <a:t>Taux de transformation</a:t>
                      </a:r>
                    </a:p>
                  </a:txBody>
                  <a:tcPr marL="68580" marR="68580" marT="34290" marB="34290"/>
                </a:tc>
                <a:tc>
                  <a:txBody>
                    <a:bodyPr/>
                    <a:lstStyle/>
                    <a:p>
                      <a:r>
                        <a:rPr lang="fr-FR" sz="1800" dirty="0"/>
                        <a:t>14%</a:t>
                      </a:r>
                    </a:p>
                  </a:txBody>
                  <a:tcPr marL="68580" marR="68580" marT="34290" marB="34290"/>
                </a:tc>
                <a:tc>
                  <a:txBody>
                    <a:bodyPr/>
                    <a:lstStyle/>
                    <a:p>
                      <a:r>
                        <a:rPr lang="fr-FR" sz="1800" dirty="0"/>
                        <a:t>14%</a:t>
                      </a:r>
                    </a:p>
                  </a:txBody>
                  <a:tcPr marL="68580" marR="68580" marT="34290" marB="34290"/>
                </a:tc>
                <a:extLst>
                  <a:ext uri="{0D108BD9-81ED-4DB2-BD59-A6C34878D82A}">
                    <a16:rowId xmlns:a16="http://schemas.microsoft.com/office/drawing/2014/main" val="246552977"/>
                  </a:ext>
                </a:extLst>
              </a:tr>
              <a:tr h="278130">
                <a:tc>
                  <a:txBody>
                    <a:bodyPr/>
                    <a:lstStyle/>
                    <a:p>
                      <a:r>
                        <a:rPr lang="fr-FR" sz="1800" dirty="0"/>
                        <a:t>Nombre de contrats souscrits</a:t>
                      </a:r>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1653</a:t>
                      </a:r>
                      <a:endParaRPr lang="fr-FR" sz="1800" dirty="0"/>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673</a:t>
                      </a:r>
                      <a:endParaRPr lang="fr-FR" sz="1800" dirty="0"/>
                    </a:p>
                  </a:txBody>
                  <a:tcPr marL="68580" marR="68580" marT="34290" marB="34290"/>
                </a:tc>
                <a:extLst>
                  <a:ext uri="{0D108BD9-81ED-4DB2-BD59-A6C34878D82A}">
                    <a16:rowId xmlns:a16="http://schemas.microsoft.com/office/drawing/2014/main" val="1718952689"/>
                  </a:ext>
                </a:extLst>
              </a:tr>
              <a:tr h="278130">
                <a:tc>
                  <a:txBody>
                    <a:bodyPr/>
                    <a:lstStyle/>
                    <a:p>
                      <a:r>
                        <a:rPr lang="fr-FR" sz="1800" dirty="0"/>
                        <a:t>Economie moyenne</a:t>
                      </a:r>
                      <a:r>
                        <a:rPr lang="fr-FR" sz="1800" dirty="0">
                          <a:effectLst/>
                          <a:latin typeface="Calibri" panose="020F0502020204030204" pitchFamily="34" charset="0"/>
                          <a:ea typeface="Calibri" panose="020F0502020204030204" pitchFamily="34" charset="0"/>
                          <a:cs typeface="Calibri" panose="020F0502020204030204" pitchFamily="34" charset="0"/>
                        </a:rPr>
                        <a:t>/ foyer / an </a:t>
                      </a:r>
                      <a:endParaRPr lang="fr-FR" sz="1800" dirty="0"/>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130 €</a:t>
                      </a:r>
                      <a:endParaRPr lang="fr-FR" sz="1800" dirty="0"/>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140 €</a:t>
                      </a:r>
                      <a:endParaRPr lang="fr-FR" sz="1800" dirty="0"/>
                    </a:p>
                  </a:txBody>
                  <a:tcPr marL="68580" marR="68580" marT="34290" marB="34290"/>
                </a:tc>
                <a:extLst>
                  <a:ext uri="{0D108BD9-81ED-4DB2-BD59-A6C34878D82A}">
                    <a16:rowId xmlns:a16="http://schemas.microsoft.com/office/drawing/2014/main" val="1736956520"/>
                  </a:ext>
                </a:extLst>
              </a:tr>
              <a:tr h="278130">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Recours aux énergies vertes </a:t>
                      </a:r>
                      <a:endParaRPr lang="fr-FR" sz="1800" dirty="0"/>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38%</a:t>
                      </a:r>
                      <a:endParaRPr lang="fr-FR" sz="1800" dirty="0"/>
                    </a:p>
                  </a:txBody>
                  <a:tcPr marL="68580" marR="68580" marT="34290" marB="34290"/>
                </a:tc>
                <a:tc>
                  <a:txBody>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36%</a:t>
                      </a:r>
                      <a:endParaRPr lang="fr-FR" sz="1800" dirty="0"/>
                    </a:p>
                  </a:txBody>
                  <a:tcPr marL="68580" marR="68580" marT="34290" marB="34290"/>
                </a:tc>
                <a:extLst>
                  <a:ext uri="{0D108BD9-81ED-4DB2-BD59-A6C34878D82A}">
                    <a16:rowId xmlns:a16="http://schemas.microsoft.com/office/drawing/2014/main" val="3133823361"/>
                  </a:ext>
                </a:extLst>
              </a:tr>
            </a:tbl>
          </a:graphicData>
        </a:graphic>
      </p:graphicFrame>
    </p:spTree>
    <p:extLst>
      <p:ext uri="{BB962C8B-B14F-4D97-AF65-F5344CB8AC3E}">
        <p14:creationId xmlns:p14="http://schemas.microsoft.com/office/powerpoint/2010/main" val="408048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554268" y="1881076"/>
            <a:ext cx="8070413" cy="3773982"/>
          </a:xfrm>
          <a:prstGeom prst="rect">
            <a:avLst/>
          </a:prstGeom>
          <a:noFill/>
        </p:spPr>
        <p:txBody>
          <a:bodyPr wrap="square" rtlCol="0">
            <a:spAutoFit/>
          </a:bodyPr>
          <a:lstStyle/>
          <a:p>
            <a:pPr>
              <a:lnSpc>
                <a:spcPct val="107000"/>
              </a:lnSpc>
              <a:spcAft>
                <a:spcPts val="600"/>
              </a:spcAft>
            </a:pPr>
            <a:r>
              <a:rPr lang="fr-FR" sz="1350" b="1" u="sng" dirty="0">
                <a:solidFill>
                  <a:srgbClr val="FF6600"/>
                </a:solidFill>
              </a:rPr>
              <a:t>Service proposé</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Alpes Isère Habitat offre également à ses locataires un service pérenne de comparaison des contrats d’abonnement d’énergie aux locataires que ce soit au moment clé d’un emménagement, d’un déménagement mais aussi tout au long de la vie du bail.</a:t>
            </a:r>
          </a:p>
          <a:p>
            <a:pPr>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Le principe est le suivant : Alpes Isère Habitat met en relation le locataire et un prestataire indépendant chargé de comparer les offres existantes et de les proposer aux clients : l’objectif est d’obtenir une offre optimisée et adaptée à chaque locataire.</a:t>
            </a:r>
          </a:p>
          <a:p>
            <a:pPr>
              <a:lnSpc>
                <a:spcPct val="107000"/>
              </a:lnSpc>
              <a:spcAft>
                <a:spcPts val="600"/>
              </a:spcAft>
            </a:pPr>
            <a:r>
              <a:rPr lang="fr-FR" sz="1350" b="1" u="sng" dirty="0">
                <a:solidFill>
                  <a:srgbClr val="FF6600"/>
                </a:solidFill>
              </a:rPr>
              <a:t>Des engagements et des garanties pour les locataires</a:t>
            </a: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Un service gratuit </a:t>
            </a:r>
            <a:endParaRPr lang="fr-FR" sz="135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Un service simple sans engagement : </a:t>
            </a:r>
            <a:r>
              <a:rPr lang="fr-FR" sz="1350" dirty="0">
                <a:latin typeface="Calibri" panose="020F0502020204030204" pitchFamily="34" charset="0"/>
                <a:ea typeface="Calibri" panose="020F0502020204030204" pitchFamily="34" charset="0"/>
                <a:cs typeface="Calibri" panose="020F0502020204030204" pitchFamily="34" charset="0"/>
              </a:rPr>
              <a:t>Le prestataire est l’interlocuteur unique pour réaliser toutes les démarches liées aux contrats du logement</a:t>
            </a: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Un service rapide : </a:t>
            </a:r>
            <a:r>
              <a:rPr lang="fr-FR" sz="1350" dirty="0">
                <a:latin typeface="Calibri" panose="020F0502020204030204" pitchFamily="34" charset="0"/>
                <a:ea typeface="Calibri" panose="020F0502020204030204" pitchFamily="34" charset="0"/>
                <a:cs typeface="Calibri" panose="020F0502020204030204" pitchFamily="34" charset="0"/>
              </a:rPr>
              <a:t>Le client donne 1 seule fois ses informations au prestataire</a:t>
            </a:r>
          </a:p>
          <a:p>
            <a:pPr marL="257175" indent="-257175">
              <a:lnSpc>
                <a:spcPct val="107000"/>
              </a:lnSpc>
              <a:spcAft>
                <a:spcPts val="600"/>
              </a:spcAft>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Le prestataire est l’interlocuteur privilégié en cas de problème de</a:t>
            </a:r>
            <a:r>
              <a:rPr lang="fr-FR" sz="1350" dirty="0">
                <a:latin typeface="Calibri" panose="020F0502020204030204" pitchFamily="34" charset="0"/>
                <a:ea typeface="Calibri" panose="020F0502020204030204" pitchFamily="34" charset="0"/>
                <a:cs typeface="Calibri" panose="020F0502020204030204" pitchFamily="34" charset="0"/>
              </a:rPr>
              <a:t> souscription et fait l’interface avec le fournisseur d’énergie </a:t>
            </a:r>
          </a:p>
          <a:p>
            <a:endParaRPr lang="fr-FR" sz="1200" dirty="0"/>
          </a:p>
        </p:txBody>
      </p:sp>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Comparateur de contrats d’énergie</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spTree>
    <p:extLst>
      <p:ext uri="{BB962C8B-B14F-4D97-AF65-F5344CB8AC3E}">
        <p14:creationId xmlns:p14="http://schemas.microsoft.com/office/powerpoint/2010/main" val="78246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a:spLocks noGrp="1"/>
          </p:cNvSpPr>
          <p:nvPr>
            <p:ph type="title"/>
          </p:nvPr>
        </p:nvSpPr>
        <p:spPr>
          <a:xfrm>
            <a:off x="687630" y="2"/>
            <a:ext cx="8456369" cy="1332409"/>
          </a:xfrm>
          <a:solidFill>
            <a:srgbClr val="0B4491"/>
          </a:solidFill>
        </p:spPr>
        <p:txBody>
          <a:bodyPr>
            <a:normAutofit/>
          </a:bodyPr>
          <a:lstStyle/>
          <a:p>
            <a:pPr algn="ctr"/>
            <a:r>
              <a:rPr lang="fr-FR" sz="4000" b="1" dirty="0">
                <a:solidFill>
                  <a:schemeClr val="bg1"/>
                </a:solidFill>
              </a:rPr>
              <a:t>PROGRAMME</a:t>
            </a:r>
            <a:endParaRPr lang="fr-FR" sz="4400" b="1" dirty="0">
              <a:solidFill>
                <a:schemeClr val="bg1"/>
              </a:solidFill>
            </a:endParaRPr>
          </a:p>
        </p:txBody>
      </p:sp>
      <p:pic>
        <p:nvPicPr>
          <p:cNvPr id="19"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687630" cy="6858000"/>
          </a:xfrm>
        </p:spPr>
      </p:pic>
      <p:pic>
        <p:nvPicPr>
          <p:cNvPr id="21" name="Image 20"/>
          <p:cNvPicPr>
            <a:picLocks noChangeAspect="1"/>
          </p:cNvPicPr>
          <p:nvPr/>
        </p:nvPicPr>
        <p:blipFill>
          <a:blip r:embed="rId3"/>
          <a:stretch>
            <a:fillRect/>
          </a:stretch>
        </p:blipFill>
        <p:spPr>
          <a:xfrm>
            <a:off x="989038" y="2076994"/>
            <a:ext cx="7966075" cy="3944983"/>
          </a:xfrm>
          <a:prstGeom prst="rect">
            <a:avLst/>
          </a:prstGeom>
        </p:spPr>
      </p:pic>
    </p:spTree>
    <p:extLst>
      <p:ext uri="{BB962C8B-B14F-4D97-AF65-F5344CB8AC3E}">
        <p14:creationId xmlns:p14="http://schemas.microsoft.com/office/powerpoint/2010/main" val="141980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Comparateur de contrats d’énergie</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sp>
        <p:nvSpPr>
          <p:cNvPr id="2" name="ZoneTexte 1">
            <a:extLst>
              <a:ext uri="{FF2B5EF4-FFF2-40B4-BE49-F238E27FC236}">
                <a16:creationId xmlns:a16="http://schemas.microsoft.com/office/drawing/2014/main" id="{A4095FCA-ECA8-5644-C74A-A0AE58171244}"/>
              </a:ext>
            </a:extLst>
          </p:cNvPr>
          <p:cNvSpPr txBox="1"/>
          <p:nvPr/>
        </p:nvSpPr>
        <p:spPr>
          <a:xfrm>
            <a:off x="607503" y="2271021"/>
            <a:ext cx="4124959" cy="1958741"/>
          </a:xfrm>
          <a:prstGeom prst="rect">
            <a:avLst/>
          </a:prstGeom>
          <a:noFill/>
        </p:spPr>
        <p:txBody>
          <a:bodyPr wrap="square" rtlCol="0">
            <a:spAutoFit/>
          </a:bodyPr>
          <a:lstStyle/>
          <a:p>
            <a:r>
              <a:rPr lang="fr-FR" sz="1500" b="1" u="sng" dirty="0">
                <a:solidFill>
                  <a:srgbClr val="FF6600"/>
                </a:solidFill>
              </a:rPr>
              <a:t>Bilan 2022 (janvier -&gt; octobre)</a:t>
            </a:r>
          </a:p>
          <a:p>
            <a:endParaRPr lang="fr-FR" sz="1500" b="1" u="sng" dirty="0">
              <a:solidFill>
                <a:srgbClr val="FF6600"/>
              </a:solidFill>
            </a:endParaRPr>
          </a:p>
          <a:p>
            <a:pPr marL="214313" indent="-214313">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261 mises en relations</a:t>
            </a:r>
          </a:p>
          <a:p>
            <a:pPr marL="214313" indent="-214313">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196 prises de contact qualifiées</a:t>
            </a:r>
          </a:p>
          <a:p>
            <a:pPr marL="214313" indent="-214313">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132 contrats souscrits</a:t>
            </a:r>
          </a:p>
          <a:p>
            <a:pPr marL="214313" indent="-214313">
              <a:lnSpc>
                <a:spcPct val="107000"/>
              </a:lnSpc>
              <a:spcAft>
                <a:spcPts val="600"/>
              </a:spcAft>
              <a:buFont typeface="Wingdings" panose="05000000000000000000" pitchFamily="2" charset="2"/>
              <a:buChar char="q"/>
            </a:pPr>
            <a:r>
              <a:rPr lang="fr-FR" sz="1350" dirty="0">
                <a:latin typeface="Calibri" panose="020F0502020204030204" pitchFamily="34" charset="0"/>
                <a:ea typeface="Calibri" panose="020F0502020204030204" pitchFamily="34" charset="0"/>
                <a:cs typeface="Calibri" panose="020F0502020204030204" pitchFamily="34" charset="0"/>
              </a:rPr>
              <a:t>Soit 51% de taux de transformation</a:t>
            </a:r>
          </a:p>
          <a:p>
            <a:endParaRPr lang="fr-FR" sz="1350" dirty="0"/>
          </a:p>
        </p:txBody>
      </p:sp>
      <p:graphicFrame>
        <p:nvGraphicFramePr>
          <p:cNvPr id="3" name="Objet 2">
            <a:extLst>
              <a:ext uri="{FF2B5EF4-FFF2-40B4-BE49-F238E27FC236}">
                <a16:creationId xmlns:a16="http://schemas.microsoft.com/office/drawing/2014/main" id="{D5808DE8-8BDA-9675-FB1F-EE47089215C6}"/>
              </a:ext>
            </a:extLst>
          </p:cNvPr>
          <p:cNvGraphicFramePr>
            <a:graphicFrameLocks noChangeAspect="1"/>
          </p:cNvGraphicFramePr>
          <p:nvPr/>
        </p:nvGraphicFramePr>
        <p:xfrm>
          <a:off x="4985910" y="2088291"/>
          <a:ext cx="2562225" cy="3586163"/>
        </p:xfrm>
        <a:graphic>
          <a:graphicData uri="http://schemas.openxmlformats.org/presentationml/2006/ole">
            <mc:AlternateContent xmlns:mc="http://schemas.openxmlformats.org/markup-compatibility/2006">
              <mc:Choice xmlns:v="urn:schemas-microsoft-com:vml" Requires="v">
                <p:oleObj name="Acrobat Document" r:id="rId3" imgW="12236191" imgH="17138261" progId="Acrobat.Document.DC">
                  <p:embed/>
                </p:oleObj>
              </mc:Choice>
              <mc:Fallback>
                <p:oleObj name="Acrobat Document" r:id="rId3" imgW="12236191" imgH="17138261" progId="Acrobat.Document.DC">
                  <p:embed/>
                  <p:pic>
                    <p:nvPicPr>
                      <p:cNvPr id="3" name="Objet 2">
                        <a:extLst>
                          <a:ext uri="{FF2B5EF4-FFF2-40B4-BE49-F238E27FC236}">
                            <a16:creationId xmlns:a16="http://schemas.microsoft.com/office/drawing/2014/main" id="{D5808DE8-8BDA-9675-FB1F-EE4708921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910" y="2088291"/>
                        <a:ext cx="2562225" cy="358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161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505297" y="857253"/>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b="1" dirty="0">
                <a:solidFill>
                  <a:schemeClr val="bg1"/>
                </a:solidFill>
              </a:rPr>
              <a:t>Enseignements</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4" y="857250"/>
            <a:ext cx="515723" cy="5143500"/>
          </a:xfrm>
        </p:spPr>
      </p:pic>
      <p:sp>
        <p:nvSpPr>
          <p:cNvPr id="2" name="ZoneTexte 1">
            <a:extLst>
              <a:ext uri="{FF2B5EF4-FFF2-40B4-BE49-F238E27FC236}">
                <a16:creationId xmlns:a16="http://schemas.microsoft.com/office/drawing/2014/main" id="{A4095FCA-ECA8-5644-C74A-A0AE58171244}"/>
              </a:ext>
            </a:extLst>
          </p:cNvPr>
          <p:cNvSpPr txBox="1"/>
          <p:nvPr/>
        </p:nvSpPr>
        <p:spPr>
          <a:xfrm>
            <a:off x="583580" y="1952585"/>
            <a:ext cx="7674278" cy="4947445"/>
          </a:xfrm>
          <a:prstGeom prst="rect">
            <a:avLst/>
          </a:prstGeom>
          <a:noFill/>
        </p:spPr>
        <p:txBody>
          <a:bodyPr wrap="square" rtlCol="0">
            <a:spAutoFit/>
          </a:bodyPr>
          <a:lstStyle/>
          <a:p>
            <a:pPr>
              <a:lnSpc>
                <a:spcPct val="107000"/>
              </a:lnSpc>
              <a:spcAft>
                <a:spcPts val="600"/>
              </a:spcAft>
            </a:pPr>
            <a:r>
              <a:rPr lang="fr-FR" sz="1350" b="1" u="sng" dirty="0">
                <a:solidFill>
                  <a:srgbClr val="FF6600"/>
                </a:solidFill>
                <a:latin typeface="Calibri" panose="020F0502020204030204" pitchFamily="34" charset="0"/>
                <a:cs typeface="Calibri" panose="020F0502020204030204" pitchFamily="34" charset="0"/>
              </a:rPr>
              <a:t>L</a:t>
            </a:r>
            <a:r>
              <a:rPr lang="fr-FR" sz="1500" b="1" u="sng" dirty="0">
                <a:solidFill>
                  <a:srgbClr val="FF6600"/>
                </a:solidFill>
              </a:rPr>
              <a:t>es limites et les points de vigilance</a:t>
            </a:r>
          </a:p>
          <a:p>
            <a:pPr marL="257175" indent="-257175">
              <a:lnSpc>
                <a:spcPct val="107000"/>
              </a:lnSpc>
              <a:buFont typeface="Calibri" panose="020F0502020204030204" pitchFamily="34" charset="0"/>
              <a:buChar char="-"/>
            </a:pPr>
            <a:r>
              <a:rPr lang="fr-FR" sz="1350" dirty="0">
                <a:latin typeface="Calibri" panose="020F0502020204030204" pitchFamily="34" charset="0"/>
                <a:ea typeface="Calibri" panose="020F0502020204030204" pitchFamily="34" charset="0"/>
                <a:cs typeface="Calibri" panose="020F0502020204030204" pitchFamily="34" charset="0"/>
              </a:rPr>
              <a:t>Pas de démarchage commercial direct ni de communication trop intrusive</a:t>
            </a:r>
          </a:p>
          <a:p>
            <a:pPr marL="257175" indent="-257175">
              <a:lnSpc>
                <a:spcPct val="107000"/>
              </a:lnSpc>
              <a:buFont typeface="Calibri" panose="020F0502020204030204" pitchFamily="34" charset="0"/>
              <a:buChar char="-"/>
            </a:pPr>
            <a:r>
              <a:rPr lang="fr-FR" sz="1350" dirty="0">
                <a:latin typeface="Calibri" panose="020F0502020204030204" pitchFamily="34" charset="0"/>
                <a:ea typeface="Calibri" panose="020F0502020204030204" pitchFamily="34" charset="0"/>
                <a:cs typeface="Calibri" panose="020F0502020204030204" pitchFamily="34" charset="0"/>
              </a:rPr>
              <a:t>Une souscription à ces services émergente</a:t>
            </a:r>
          </a:p>
          <a:p>
            <a:pPr marL="257175" indent="-257175">
              <a:lnSpc>
                <a:spcPct val="107000"/>
              </a:lnSpc>
              <a:buFont typeface="Calibri" panose="020F0502020204030204" pitchFamily="34" charset="0"/>
              <a:buChar char="-"/>
            </a:pPr>
            <a:r>
              <a:rPr lang="fr-FR" sz="1350" dirty="0">
                <a:latin typeface="Calibri" panose="020F0502020204030204" pitchFamily="34" charset="0"/>
                <a:ea typeface="Calibri" panose="020F0502020204030204" pitchFamily="34" charset="0"/>
                <a:cs typeface="Calibri" panose="020F0502020204030204" pitchFamily="34" charset="0"/>
              </a:rPr>
              <a:t>Les locataires habitant des communes en régies municipales ne peuvent pas bénéficier de ces offres (18 communes en Isère)</a:t>
            </a:r>
          </a:p>
          <a:p>
            <a:pPr marL="257175" indent="-257175">
              <a:lnSpc>
                <a:spcPct val="107000"/>
              </a:lnSpc>
              <a:spcAft>
                <a:spcPts val="600"/>
              </a:spcAft>
              <a:buFont typeface="Calibri" panose="020F0502020204030204" pitchFamily="34" charset="0"/>
              <a:buChar char="-"/>
            </a:pPr>
            <a:r>
              <a:rPr lang="fr-FR" sz="1350" dirty="0">
                <a:latin typeface="Calibri" panose="020F0502020204030204" pitchFamily="34" charset="0"/>
                <a:ea typeface="Calibri" panose="020F0502020204030204" pitchFamily="34" charset="0"/>
                <a:cs typeface="Calibri" panose="020F0502020204030204" pitchFamily="34" charset="0"/>
              </a:rPr>
              <a:t>Alors que le contexte actuel rendrait particulièrement intéressante ces offres, les fournisseurs d’énergie n’arrivent plus à proposer des tarifs attractifs et certains ont fait faillite, notamment ceux qui proposaient des tarifs très offensifs</a:t>
            </a:r>
          </a:p>
          <a:p>
            <a:r>
              <a:rPr lang="fr-FR" sz="1500" b="1" u="sng" dirty="0">
                <a:solidFill>
                  <a:srgbClr val="FF6600"/>
                </a:solidFill>
              </a:rPr>
              <a:t>Les facteurs clés de succès</a:t>
            </a: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Gratuité</a:t>
            </a:r>
            <a:r>
              <a:rPr lang="fr-FR" sz="1350" dirty="0">
                <a:latin typeface="Calibri" panose="020F0502020204030204" pitchFamily="34" charset="0"/>
                <a:ea typeface="Calibri" panose="020F0502020204030204" pitchFamily="34" charset="0"/>
                <a:cs typeface="Calibri" panose="020F0502020204030204" pitchFamily="34" charset="0"/>
              </a:rPr>
              <a:t> : les services sont mis à disposition des locataires gratuitement </a:t>
            </a: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Liberté</a:t>
            </a:r>
            <a:r>
              <a:rPr lang="fr-FR" sz="1350" dirty="0">
                <a:latin typeface="Calibri" panose="020F0502020204030204" pitchFamily="34" charset="0"/>
                <a:ea typeface="Calibri" panose="020F0502020204030204" pitchFamily="34" charset="0"/>
                <a:cs typeface="Calibri" panose="020F0502020204030204" pitchFamily="34" charset="0"/>
              </a:rPr>
              <a:t> : les locataires sont libres d’y souscrire et de se désengager à tout moment</a:t>
            </a: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Simplicité</a:t>
            </a:r>
            <a:r>
              <a:rPr lang="fr-FR" sz="1350" dirty="0">
                <a:latin typeface="Calibri" panose="020F0502020204030204" pitchFamily="34" charset="0"/>
                <a:ea typeface="Calibri" panose="020F0502020204030204" pitchFamily="34" charset="0"/>
                <a:cs typeface="Calibri" panose="020F0502020204030204" pitchFamily="34" charset="0"/>
              </a:rPr>
              <a:t> : le parcours de souscription doit être simple</a:t>
            </a:r>
          </a:p>
          <a:p>
            <a:pPr marL="257175" indent="-257175">
              <a:lnSpc>
                <a:spcPct val="107000"/>
              </a:lnSpc>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Accessibilité</a:t>
            </a:r>
            <a:r>
              <a:rPr lang="fr-FR" sz="1350" dirty="0">
                <a:latin typeface="Calibri" panose="020F0502020204030204" pitchFamily="34" charset="0"/>
                <a:ea typeface="Calibri" panose="020F0502020204030204" pitchFamily="34" charset="0"/>
                <a:cs typeface="Calibri" panose="020F0502020204030204" pitchFamily="34" charset="0"/>
              </a:rPr>
              <a:t> : le parcours se fait soit par téléphone, soit par internet (7 langues)</a:t>
            </a:r>
          </a:p>
          <a:p>
            <a:pPr marL="257175" indent="-257175">
              <a:lnSpc>
                <a:spcPct val="107000"/>
              </a:lnSpc>
              <a:spcAft>
                <a:spcPts val="600"/>
              </a:spcAft>
              <a:buFont typeface="Calibri" panose="020F0502020204030204" pitchFamily="34" charset="0"/>
              <a:buChar char="-"/>
            </a:pPr>
            <a:r>
              <a:rPr lang="fr-FR" sz="1350" b="1" dirty="0">
                <a:latin typeface="Calibri" panose="020F0502020204030204" pitchFamily="34" charset="0"/>
                <a:ea typeface="Calibri" panose="020F0502020204030204" pitchFamily="34" charset="0"/>
                <a:cs typeface="Calibri" panose="020F0502020204030204" pitchFamily="34" charset="0"/>
              </a:rPr>
              <a:t>Choix</a:t>
            </a:r>
            <a:r>
              <a:rPr lang="fr-FR" sz="1350" dirty="0">
                <a:latin typeface="Calibri" panose="020F0502020204030204" pitchFamily="34" charset="0"/>
                <a:ea typeface="Calibri" panose="020F0502020204030204" pitchFamily="34" charset="0"/>
                <a:cs typeface="Calibri" panose="020F0502020204030204" pitchFamily="34" charset="0"/>
              </a:rPr>
              <a:t> : le locataire a le choix entre plusieurs offres</a:t>
            </a:r>
          </a:p>
          <a:p>
            <a:pPr marL="257175" indent="-257175">
              <a:lnSpc>
                <a:spcPct val="107000"/>
              </a:lnSpc>
              <a:spcAft>
                <a:spcPts val="600"/>
              </a:spcAft>
              <a:buFont typeface="Symbol" panose="05050102010706020507" pitchFamily="18" charset="2"/>
              <a:buChar char="Þ"/>
            </a:pPr>
            <a:r>
              <a:rPr lang="fr-FR" sz="1500" b="1" u="sng" dirty="0">
                <a:solidFill>
                  <a:srgbClr val="FF6600"/>
                </a:solidFill>
              </a:rPr>
              <a:t>Une attention portée aux clients particulièrement appréciée</a:t>
            </a:r>
          </a:p>
          <a:p>
            <a:pPr marL="257175" indent="-257175">
              <a:lnSpc>
                <a:spcPct val="107000"/>
              </a:lnSpc>
              <a:spcAft>
                <a:spcPts val="600"/>
              </a:spcAft>
              <a:buFont typeface="Symbol" panose="05050102010706020507" pitchFamily="18" charset="2"/>
              <a:buChar char="Þ"/>
            </a:pPr>
            <a:r>
              <a:rPr lang="fr-FR" sz="1500" b="1" u="sng" dirty="0">
                <a:solidFill>
                  <a:srgbClr val="FF6600"/>
                </a:solidFill>
              </a:rPr>
              <a:t>Un engagement progressif des clients dans ces démarches </a:t>
            </a:r>
          </a:p>
          <a:p>
            <a:pPr marL="257175" indent="-257175">
              <a:lnSpc>
                <a:spcPct val="107000"/>
              </a:lnSpc>
              <a:spcAft>
                <a:spcPts val="600"/>
              </a:spcAft>
              <a:buFont typeface="Symbol" panose="05050102010706020507" pitchFamily="18" charset="2"/>
              <a:buChar char="Þ"/>
            </a:pPr>
            <a:endParaRPr lang="fr-FR" sz="1500" b="1" u="sng" dirty="0">
              <a:solidFill>
                <a:srgbClr val="FF6600"/>
              </a:solidFill>
            </a:endParaRPr>
          </a:p>
          <a:p>
            <a:pPr marL="257175" indent="-257175">
              <a:lnSpc>
                <a:spcPct val="107000"/>
              </a:lnSpc>
              <a:spcAft>
                <a:spcPts val="600"/>
              </a:spcAft>
              <a:buFont typeface="Calibri" panose="020F0502020204030204" pitchFamily="34" charset="0"/>
              <a:buChar char="-"/>
            </a:pPr>
            <a:endParaRPr lang="fr-FR" sz="1350" dirty="0">
              <a:latin typeface="Calibri" panose="020F0502020204030204" pitchFamily="34" charset="0"/>
              <a:ea typeface="Calibri" panose="020F0502020204030204" pitchFamily="34" charset="0"/>
              <a:cs typeface="Calibri" panose="020F0502020204030204" pitchFamily="34" charset="0"/>
            </a:endParaRPr>
          </a:p>
          <a:p>
            <a:endParaRPr lang="fr-FR" sz="1350" dirty="0"/>
          </a:p>
        </p:txBody>
      </p:sp>
    </p:spTree>
    <p:extLst>
      <p:ext uri="{BB962C8B-B14F-4D97-AF65-F5344CB8AC3E}">
        <p14:creationId xmlns:p14="http://schemas.microsoft.com/office/powerpoint/2010/main" val="306628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8DDBB16-F550-7886-0826-F33BCA28A5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86" y="1942663"/>
            <a:ext cx="6000750" cy="2432078"/>
          </a:xfrm>
          <a:prstGeom prst="rect">
            <a:avLst/>
          </a:prstGeom>
        </p:spPr>
      </p:pic>
      <p:sp>
        <p:nvSpPr>
          <p:cNvPr id="8" name="Rectangle 7">
            <a:extLst>
              <a:ext uri="{FF2B5EF4-FFF2-40B4-BE49-F238E27FC236}">
                <a16:creationId xmlns:a16="http://schemas.microsoft.com/office/drawing/2014/main" id="{C62F7FB9-2B93-22D2-BD7E-949086206A55}"/>
              </a:ext>
            </a:extLst>
          </p:cNvPr>
          <p:cNvSpPr/>
          <p:nvPr/>
        </p:nvSpPr>
        <p:spPr>
          <a:xfrm>
            <a:off x="3264177" y="3571801"/>
            <a:ext cx="3631313" cy="225126"/>
          </a:xfrm>
          <a:prstGeom prst="rect">
            <a:avLst/>
          </a:prstGeom>
        </p:spPr>
        <p:txBody>
          <a:bodyPr wrap="square" lIns="68580" tIns="34290" rIns="68580" bIns="3429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13" b="1" dirty="0">
              <a:solidFill>
                <a:schemeClr val="bg1"/>
              </a:solidFill>
              <a:cs typeface="Calibri"/>
            </a:endParaRPr>
          </a:p>
        </p:txBody>
      </p:sp>
      <p:sp>
        <p:nvSpPr>
          <p:cNvPr id="9" name="ZoneTexte 3">
            <a:extLst>
              <a:ext uri="{FF2B5EF4-FFF2-40B4-BE49-F238E27FC236}">
                <a16:creationId xmlns:a16="http://schemas.microsoft.com/office/drawing/2014/main" id="{A91707E2-8662-8828-EB03-CB57EAEEE00D}"/>
              </a:ext>
            </a:extLst>
          </p:cNvPr>
          <p:cNvSpPr txBox="1"/>
          <p:nvPr/>
        </p:nvSpPr>
        <p:spPr>
          <a:xfrm>
            <a:off x="2626758" y="2618157"/>
            <a:ext cx="4199476" cy="761747"/>
          </a:xfrm>
          <a:prstGeom prst="rect">
            <a:avLst/>
          </a:prstGeom>
          <a:noFill/>
        </p:spPr>
        <p:txBody>
          <a:bodyPr wrap="square" lIns="68580" tIns="34290" rIns="68580" bIns="3429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250" i="1" dirty="0">
                <a:solidFill>
                  <a:schemeClr val="bg1"/>
                </a:solidFill>
                <a:ea typeface="+mn-lt"/>
                <a:cs typeface="+mn-lt"/>
              </a:rPr>
              <a:t>Des compétences internes chez les bailleurs sur la gestion de l’énergie</a:t>
            </a:r>
            <a:endParaRPr lang="fr-FR" sz="1350" dirty="0">
              <a:solidFill>
                <a:schemeClr val="bg1"/>
              </a:solidFill>
            </a:endParaRPr>
          </a:p>
        </p:txBody>
      </p:sp>
      <p:sp>
        <p:nvSpPr>
          <p:cNvPr id="2" name="Rectangle 1">
            <a:extLst>
              <a:ext uri="{FF2B5EF4-FFF2-40B4-BE49-F238E27FC236}">
                <a16:creationId xmlns:a16="http://schemas.microsoft.com/office/drawing/2014/main" id="{57DF2FF5-D8CD-D948-71AF-9CEA59DCB65D}"/>
              </a:ext>
            </a:extLst>
          </p:cNvPr>
          <p:cNvSpPr/>
          <p:nvPr/>
        </p:nvSpPr>
        <p:spPr>
          <a:xfrm>
            <a:off x="2284351" y="3708943"/>
            <a:ext cx="5184563" cy="507831"/>
          </a:xfrm>
          <a:prstGeom prst="rect">
            <a:avLst/>
          </a:prstGeom>
        </p:spPr>
        <p:txBody>
          <a:bodyPr wrap="square">
            <a:spAutoFit/>
          </a:bodyPr>
          <a:lstStyle/>
          <a:p>
            <a:r>
              <a:rPr lang="fr-FR" sz="1350" b="1" dirty="0">
                <a:solidFill>
                  <a:schemeClr val="bg1"/>
                </a:solidFill>
              </a:rPr>
              <a:t>Karine Renard :</a:t>
            </a:r>
            <a:r>
              <a:rPr lang="fr-FR" sz="1350" dirty="0">
                <a:solidFill>
                  <a:schemeClr val="bg1"/>
                </a:solidFill>
              </a:rPr>
              <a:t> responsable patrimoine – Pluralis</a:t>
            </a:r>
          </a:p>
          <a:p>
            <a:r>
              <a:rPr lang="fr-FR" sz="1350" b="1" dirty="0">
                <a:solidFill>
                  <a:schemeClr val="bg1"/>
                </a:solidFill>
              </a:rPr>
              <a:t>Anthony Vincent :</a:t>
            </a:r>
            <a:r>
              <a:rPr lang="fr-FR" sz="1350" dirty="0">
                <a:solidFill>
                  <a:schemeClr val="bg1"/>
                </a:solidFill>
              </a:rPr>
              <a:t> responsable maintenance – Alpes Isère Habitat </a:t>
            </a:r>
          </a:p>
        </p:txBody>
      </p:sp>
    </p:spTree>
    <p:extLst>
      <p:ext uri="{BB962C8B-B14F-4D97-AF65-F5344CB8AC3E}">
        <p14:creationId xmlns:p14="http://schemas.microsoft.com/office/powerpoint/2010/main" val="45554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DE439B2-1AE5-8CFD-1251-492815BE37AA}"/>
              </a:ext>
            </a:extLst>
          </p:cNvPr>
          <p:cNvSpPr txBox="1"/>
          <p:nvPr/>
        </p:nvSpPr>
        <p:spPr>
          <a:xfrm>
            <a:off x="911381" y="1346555"/>
            <a:ext cx="7706144"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fr-FR" b="1" dirty="0">
              <a:cs typeface="Calibri"/>
            </a:endParaRPr>
          </a:p>
          <a:p>
            <a:r>
              <a:rPr lang="fr-FR" sz="1500" b="1" dirty="0">
                <a:cs typeface="Calibri"/>
              </a:rPr>
              <a:t>2007 Le grenelle de l'environnement</a:t>
            </a:r>
            <a:endParaRPr lang="fr-FR" sz="1500" dirty="0">
              <a:cs typeface="Calibri"/>
            </a:endParaRPr>
          </a:p>
          <a:p>
            <a:r>
              <a:rPr lang="fr-FR" sz="1500" dirty="0">
                <a:cs typeface="Calibri"/>
              </a:rPr>
              <a:t>La diminution des consommations d'énergie dans le parc immobilier est inscrite comme une nécessité absolue et concourant aux objectifs de réduction des émissions de gaz à effet de serre de la France.</a:t>
            </a:r>
          </a:p>
          <a:p>
            <a:endParaRPr lang="fr-FR" sz="1500" dirty="0">
              <a:cs typeface="Calibri"/>
            </a:endParaRPr>
          </a:p>
          <a:p>
            <a:r>
              <a:rPr lang="fr-FR" sz="1500" dirty="0">
                <a:cs typeface="Calibri"/>
              </a:rPr>
              <a:t>Le Parc immobilier représente environ 20 % des émissions de gaz à effet de serre</a:t>
            </a:r>
          </a:p>
          <a:p>
            <a:endParaRPr lang="fr-FR" sz="1500" dirty="0">
              <a:cs typeface="Calibri"/>
            </a:endParaRPr>
          </a:p>
          <a:p>
            <a:r>
              <a:rPr lang="fr-FR" sz="1500" b="1" dirty="0">
                <a:cs typeface="Calibri"/>
              </a:rPr>
              <a:t>En 2010 , L'ADEME et plusieurs régions </a:t>
            </a:r>
            <a:endParaRPr lang="fr-FR" sz="1500" dirty="0">
              <a:cs typeface="Calibri"/>
            </a:endParaRPr>
          </a:p>
          <a:p>
            <a:r>
              <a:rPr lang="fr-FR" sz="1500" dirty="0">
                <a:cs typeface="Calibri"/>
              </a:rPr>
              <a:t>soutiennent le recrutement de techniciens en charge des questions énergétiques</a:t>
            </a:r>
            <a:endParaRPr lang="fr-FR" sz="1500" dirty="0">
              <a:ea typeface="+mn-lt"/>
              <a:cs typeface="+mn-lt"/>
            </a:endParaRPr>
          </a:p>
          <a:p>
            <a:r>
              <a:rPr lang="fr-FR" sz="1500" dirty="0">
                <a:ea typeface="+mn-lt"/>
                <a:cs typeface="+mn-lt"/>
              </a:rPr>
              <a:t>L’économe de flux comme réponse aux enjeux de la transition énergétique</a:t>
            </a:r>
            <a:endParaRPr lang="fr-FR" sz="1500" dirty="0">
              <a:cs typeface="Calibri"/>
            </a:endParaRPr>
          </a:p>
          <a:p>
            <a:endParaRPr lang="fr-FR" sz="1500" dirty="0">
              <a:cs typeface="Calibri"/>
            </a:endParaRPr>
          </a:p>
          <a:p>
            <a:r>
              <a:rPr lang="fr-FR" sz="1500" b="1" dirty="0">
                <a:cs typeface="Calibri"/>
              </a:rPr>
              <a:t>De 2010 à 2014 </a:t>
            </a:r>
            <a:r>
              <a:rPr lang="fr-FR" sz="1500" dirty="0">
                <a:cs typeface="Calibri"/>
              </a:rPr>
              <a:t>mise en place des premiers recrutements d'économe de flux chez les bailleurs</a:t>
            </a:r>
          </a:p>
          <a:p>
            <a:endParaRPr lang="fr-FR" sz="1500" dirty="0">
              <a:cs typeface="Calibri"/>
            </a:endParaRPr>
          </a:p>
          <a:p>
            <a:r>
              <a:rPr lang="fr-FR" sz="1500" dirty="0">
                <a:ea typeface="+mn-lt"/>
                <a:cs typeface="+mn-lt"/>
              </a:rPr>
              <a:t>Désormais, ces emplois pérennes permettent d’instaurer une véritable culture de la « sobriété énergétique »</a:t>
            </a:r>
          </a:p>
          <a:p>
            <a:endParaRPr lang="fr-FR" sz="1500" dirty="0">
              <a:cs typeface="Calibri"/>
            </a:endParaRPr>
          </a:p>
          <a:p>
            <a:endParaRPr lang="fr-FR" sz="1500" dirty="0">
              <a:cs typeface="Calibri"/>
            </a:endParaRPr>
          </a:p>
        </p:txBody>
      </p:sp>
      <p:sp>
        <p:nvSpPr>
          <p:cNvPr id="5" name="Titre 1">
            <a:extLst>
              <a:ext uri="{FF2B5EF4-FFF2-40B4-BE49-F238E27FC236}">
                <a16:creationId xmlns:a16="http://schemas.microsoft.com/office/drawing/2014/main" id="{A2032A2A-BE6E-3B22-D796-38DB090F04BC}"/>
              </a:ext>
            </a:extLst>
          </p:cNvPr>
          <p:cNvSpPr txBox="1">
            <a:spLocks/>
          </p:cNvSpPr>
          <p:nvPr/>
        </p:nvSpPr>
        <p:spPr>
          <a:xfrm>
            <a:off x="526475" y="367948"/>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b="1" dirty="0">
                <a:solidFill>
                  <a:schemeClr val="bg1"/>
                </a:solidFill>
              </a:rPr>
              <a:t>Contexte et chronologie</a:t>
            </a:r>
          </a:p>
        </p:txBody>
      </p:sp>
      <p:pic>
        <p:nvPicPr>
          <p:cNvPr id="6" name="Espace réservé du contenu 3">
            <a:extLst>
              <a:ext uri="{FF2B5EF4-FFF2-40B4-BE49-F238E27FC236}">
                <a16:creationId xmlns:a16="http://schemas.microsoft.com/office/drawing/2014/main" id="{D76F0738-B062-8D39-5CFE-E26A216AC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4" y="367945"/>
            <a:ext cx="515723" cy="5143500"/>
          </a:xfrm>
          <a:prstGeom prst="rect">
            <a:avLst/>
          </a:prstGeom>
        </p:spPr>
      </p:pic>
    </p:spTree>
    <p:extLst>
      <p:ext uri="{BB962C8B-B14F-4D97-AF65-F5344CB8AC3E}">
        <p14:creationId xmlns:p14="http://schemas.microsoft.com/office/powerpoint/2010/main" val="109000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69549D-918F-AB36-0245-5670FC3C2CFA}"/>
              </a:ext>
            </a:extLst>
          </p:cNvPr>
          <p:cNvSpPr>
            <a:spLocks noGrp="1"/>
          </p:cNvSpPr>
          <p:nvPr>
            <p:ph idx="1"/>
          </p:nvPr>
        </p:nvSpPr>
        <p:spPr>
          <a:xfrm>
            <a:off x="846608" y="1627665"/>
            <a:ext cx="7985988" cy="4431514"/>
          </a:xfrm>
        </p:spPr>
        <p:txBody>
          <a:bodyPr vert="horz" lIns="68580" tIns="34290" rIns="68580" bIns="34290" rtlCol="0" anchor="t">
            <a:normAutofit fontScale="92500" lnSpcReduction="10000"/>
          </a:bodyPr>
          <a:lstStyle/>
          <a:p>
            <a:r>
              <a:rPr lang="fr-FR" sz="1600" dirty="0"/>
              <a:t>Création des postes dédiés (chargés de l'énergie et d’économes de flux) dès les années 2010 et leurs évolutions</a:t>
            </a:r>
          </a:p>
          <a:p>
            <a:endParaRPr lang="fr-FR" sz="1600" dirty="0">
              <a:cs typeface="Calibri"/>
            </a:endParaRPr>
          </a:p>
          <a:p>
            <a:endParaRPr lang="fr-FR" sz="1600" dirty="0"/>
          </a:p>
          <a:p>
            <a:endParaRPr lang="fr-FR" sz="1600" dirty="0">
              <a:cs typeface="Calibri" panose="020F0502020204030204"/>
            </a:endParaRPr>
          </a:p>
          <a:p>
            <a:endParaRPr lang="fr-FR" sz="1600" dirty="0">
              <a:cs typeface="Calibri" panose="020F0502020204030204"/>
            </a:endParaRPr>
          </a:p>
          <a:p>
            <a:pPr marL="0" indent="0">
              <a:buNone/>
            </a:pPr>
            <a:endParaRPr lang="fr-FR" sz="1600" dirty="0">
              <a:cs typeface="Calibri" panose="020F0502020204030204"/>
            </a:endParaRPr>
          </a:p>
          <a:p>
            <a:pPr marL="0" indent="0">
              <a:buNone/>
            </a:pPr>
            <a:endParaRPr lang="fr-FR" sz="1600" dirty="0">
              <a:cs typeface="Calibri" panose="020F0502020204030204"/>
            </a:endParaRPr>
          </a:p>
          <a:p>
            <a:pPr marL="0" indent="0">
              <a:buNone/>
            </a:pPr>
            <a:endParaRPr lang="fr-FR" sz="1600" dirty="0">
              <a:cs typeface="Calibri" panose="020F0502020204030204"/>
            </a:endParaRPr>
          </a:p>
          <a:p>
            <a:r>
              <a:rPr lang="fr-FR" sz="1600" dirty="0"/>
              <a:t>Partenariats divers : ALEC/AGEDEN (sensibilisation, accompagnement technique), </a:t>
            </a:r>
          </a:p>
          <a:p>
            <a:pPr marL="0" indent="0">
              <a:buNone/>
            </a:pPr>
            <a:r>
              <a:rPr lang="fr-FR" sz="1600" dirty="0"/>
              <a:t>    INES/TECSOL sur le suivi solaire (garantir le bon fonctionnement)</a:t>
            </a:r>
            <a:endParaRPr lang="fr-FR" sz="1600">
              <a:cs typeface="Calibri"/>
            </a:endParaRPr>
          </a:p>
          <a:p>
            <a:pPr marL="0" indent="0">
              <a:buNone/>
            </a:pPr>
            <a:endParaRPr lang="fr-FR" sz="1600" dirty="0">
              <a:cs typeface="Calibri"/>
            </a:endParaRPr>
          </a:p>
          <a:p>
            <a:pPr>
              <a:buFont typeface="Arial" panose="05000000000000000000" pitchFamily="2" charset="2"/>
              <a:buChar char="•"/>
            </a:pPr>
            <a:r>
              <a:rPr lang="fr-FR" sz="1600" dirty="0">
                <a:cs typeface="Calibri"/>
              </a:rPr>
              <a:t> Exemple de résultat : </a:t>
            </a:r>
            <a:r>
              <a:rPr lang="fr-FR" sz="1600" dirty="0">
                <a:ea typeface="+mn-lt"/>
                <a:cs typeface="+mn-lt"/>
              </a:rPr>
              <a:t>mise en œuvre d'un suivi mensuel sur l'ensemble de la saison de chauffe : gain dès la première année (- 27 euros / logements chauffés collectivement en moyenne) </a:t>
            </a:r>
          </a:p>
          <a:p>
            <a:pPr>
              <a:buFont typeface="Arial" panose="05000000000000000000" pitchFamily="2" charset="2"/>
              <a:buChar char="•"/>
            </a:pPr>
            <a:r>
              <a:rPr lang="fr-FR" sz="1600" dirty="0">
                <a:ea typeface="+mn-lt"/>
                <a:cs typeface="+mn-lt"/>
              </a:rPr>
              <a:t>Déploiement de télé suivi de la performance avec engagement de résultat : </a:t>
            </a:r>
            <a:endParaRPr lang="fr-FR" dirty="0">
              <a:ea typeface="+mn-lt"/>
              <a:cs typeface="+mn-lt"/>
            </a:endParaRPr>
          </a:p>
          <a:p>
            <a:pPr marL="0" indent="0">
              <a:buNone/>
            </a:pPr>
            <a:r>
              <a:rPr lang="fr-FR" sz="1600" dirty="0">
                <a:ea typeface="+mn-lt"/>
                <a:cs typeface="+mn-lt"/>
              </a:rPr>
              <a:t>- 98€/lgts concernés.an </a:t>
            </a:r>
            <a:endParaRPr lang="fr-FR">
              <a:cs typeface="Calibri"/>
            </a:endParaRPr>
          </a:p>
          <a:p>
            <a:pPr marL="0" indent="0">
              <a:buNone/>
            </a:pPr>
            <a:endParaRPr lang="fr-FR" sz="1600" dirty="0">
              <a:cs typeface="Calibri"/>
            </a:endParaRPr>
          </a:p>
        </p:txBody>
      </p:sp>
      <p:sp>
        <p:nvSpPr>
          <p:cNvPr id="4" name="Rectangle 3">
            <a:extLst>
              <a:ext uri="{FF2B5EF4-FFF2-40B4-BE49-F238E27FC236}">
                <a16:creationId xmlns:a16="http://schemas.microsoft.com/office/drawing/2014/main" id="{B4D19029-351C-3139-0966-8E6DE3BC197B}"/>
              </a:ext>
            </a:extLst>
          </p:cNvPr>
          <p:cNvSpPr/>
          <p:nvPr/>
        </p:nvSpPr>
        <p:spPr>
          <a:xfrm>
            <a:off x="3631557" y="2301541"/>
            <a:ext cx="1663861" cy="419582"/>
          </a:xfrm>
          <a:prstGeom prst="rect">
            <a:avLst/>
          </a:prstGeom>
          <a:solidFill>
            <a:srgbClr val="0B4491"/>
          </a:solidFill>
          <a:ln>
            <a:solidFill>
              <a:srgbClr val="0B4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cs typeface="Calibri"/>
              </a:rPr>
              <a:t>Métier de l'énergie</a:t>
            </a:r>
            <a:endParaRPr lang="fr-FR" sz="1350" dirty="0"/>
          </a:p>
        </p:txBody>
      </p:sp>
      <p:sp>
        <p:nvSpPr>
          <p:cNvPr id="5" name="Ellipse 4">
            <a:extLst>
              <a:ext uri="{FF2B5EF4-FFF2-40B4-BE49-F238E27FC236}">
                <a16:creationId xmlns:a16="http://schemas.microsoft.com/office/drawing/2014/main" id="{62823476-0D9D-B04F-B76B-ECCA587363AD}"/>
              </a:ext>
            </a:extLst>
          </p:cNvPr>
          <p:cNvSpPr/>
          <p:nvPr/>
        </p:nvSpPr>
        <p:spPr>
          <a:xfrm>
            <a:off x="1302152" y="3061130"/>
            <a:ext cx="2097911" cy="839164"/>
          </a:xfrm>
          <a:prstGeom prst="ellipse">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cs typeface="Calibri"/>
              </a:rPr>
              <a:t>Accompagnement au montage d'opérations</a:t>
            </a:r>
            <a:endParaRPr lang="fr-FR" sz="1350" dirty="0"/>
          </a:p>
        </p:txBody>
      </p:sp>
      <p:sp>
        <p:nvSpPr>
          <p:cNvPr id="6" name="Ellipse 5">
            <a:extLst>
              <a:ext uri="{FF2B5EF4-FFF2-40B4-BE49-F238E27FC236}">
                <a16:creationId xmlns:a16="http://schemas.microsoft.com/office/drawing/2014/main" id="{792AFF8E-BBF3-D558-03F1-E8E8173A7098}"/>
              </a:ext>
            </a:extLst>
          </p:cNvPr>
          <p:cNvSpPr/>
          <p:nvPr/>
        </p:nvSpPr>
        <p:spPr>
          <a:xfrm>
            <a:off x="3457936" y="3046661"/>
            <a:ext cx="2097911" cy="839164"/>
          </a:xfrm>
          <a:prstGeom prst="ellipse">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350" dirty="0">
                <a:cs typeface="Calibri"/>
              </a:rPr>
              <a:t>Accompagnement à la réception des systèmes</a:t>
            </a:r>
          </a:p>
        </p:txBody>
      </p:sp>
      <p:sp>
        <p:nvSpPr>
          <p:cNvPr id="7" name="Ellipse 6">
            <a:extLst>
              <a:ext uri="{FF2B5EF4-FFF2-40B4-BE49-F238E27FC236}">
                <a16:creationId xmlns:a16="http://schemas.microsoft.com/office/drawing/2014/main" id="{274E1CB0-3FBF-7C13-0687-A2471429386C}"/>
              </a:ext>
            </a:extLst>
          </p:cNvPr>
          <p:cNvSpPr/>
          <p:nvPr/>
        </p:nvSpPr>
        <p:spPr>
          <a:xfrm>
            <a:off x="5743936" y="3003255"/>
            <a:ext cx="2097911" cy="839164"/>
          </a:xfrm>
          <a:prstGeom prst="ellipse">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350" dirty="0">
                <a:cs typeface="Calibri"/>
              </a:rPr>
              <a:t>Suivi des performances énergétiques</a:t>
            </a:r>
          </a:p>
        </p:txBody>
      </p:sp>
      <p:sp>
        <p:nvSpPr>
          <p:cNvPr id="10" name="Flèche : bas 9">
            <a:extLst>
              <a:ext uri="{FF2B5EF4-FFF2-40B4-BE49-F238E27FC236}">
                <a16:creationId xmlns:a16="http://schemas.microsoft.com/office/drawing/2014/main" id="{11B4064E-1F9B-555D-BFAA-F68AA8271AA3}"/>
              </a:ext>
            </a:extLst>
          </p:cNvPr>
          <p:cNvSpPr/>
          <p:nvPr/>
        </p:nvSpPr>
        <p:spPr>
          <a:xfrm>
            <a:off x="4411266" y="2765094"/>
            <a:ext cx="142874" cy="205382"/>
          </a:xfrm>
          <a:prstGeom prst="downArrow">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Flèche : bas 10">
            <a:extLst>
              <a:ext uri="{FF2B5EF4-FFF2-40B4-BE49-F238E27FC236}">
                <a16:creationId xmlns:a16="http://schemas.microsoft.com/office/drawing/2014/main" id="{6842C3E1-47F4-B584-3C11-6386BECBC064}"/>
              </a:ext>
            </a:extLst>
          </p:cNvPr>
          <p:cNvSpPr/>
          <p:nvPr/>
        </p:nvSpPr>
        <p:spPr>
          <a:xfrm rot="18300000">
            <a:off x="5395313" y="2665812"/>
            <a:ext cx="196452" cy="616148"/>
          </a:xfrm>
          <a:prstGeom prst="downArrow">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Flèche : bas 11">
            <a:extLst>
              <a:ext uri="{FF2B5EF4-FFF2-40B4-BE49-F238E27FC236}">
                <a16:creationId xmlns:a16="http://schemas.microsoft.com/office/drawing/2014/main" id="{0E346026-737D-AC6C-88E8-FA6CCA1E8868}"/>
              </a:ext>
            </a:extLst>
          </p:cNvPr>
          <p:cNvSpPr/>
          <p:nvPr/>
        </p:nvSpPr>
        <p:spPr>
          <a:xfrm rot="3360000">
            <a:off x="3395063" y="2665812"/>
            <a:ext cx="196452" cy="616148"/>
          </a:xfrm>
          <a:prstGeom prst="downArrow">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Titre 1">
            <a:extLst>
              <a:ext uri="{FF2B5EF4-FFF2-40B4-BE49-F238E27FC236}">
                <a16:creationId xmlns:a16="http://schemas.microsoft.com/office/drawing/2014/main" id="{CC43563F-B7A5-DCBE-000F-8C29E017FB9C}"/>
              </a:ext>
            </a:extLst>
          </p:cNvPr>
          <p:cNvSpPr txBox="1">
            <a:spLocks/>
          </p:cNvSpPr>
          <p:nvPr/>
        </p:nvSpPr>
        <p:spPr>
          <a:xfrm>
            <a:off x="526475" y="367948"/>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b="1" dirty="0">
                <a:solidFill>
                  <a:schemeClr val="bg1"/>
                </a:solidFill>
              </a:rPr>
              <a:t>Les actions des bailleurs : structuration des métiers autour de l’énergie</a:t>
            </a:r>
          </a:p>
        </p:txBody>
      </p:sp>
      <p:pic>
        <p:nvPicPr>
          <p:cNvPr id="18" name="Espace réservé du contenu 3">
            <a:extLst>
              <a:ext uri="{FF2B5EF4-FFF2-40B4-BE49-F238E27FC236}">
                <a16:creationId xmlns:a16="http://schemas.microsoft.com/office/drawing/2014/main" id="{6F9ED81E-3A25-CFB0-0EC4-4511CF9E8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4" y="367945"/>
            <a:ext cx="515723" cy="5143500"/>
          </a:xfrm>
          <a:prstGeom prst="rect">
            <a:avLst/>
          </a:prstGeom>
        </p:spPr>
      </p:pic>
      <p:sp>
        <p:nvSpPr>
          <p:cNvPr id="2" name="Flèche : bas 1">
            <a:extLst>
              <a:ext uri="{FF2B5EF4-FFF2-40B4-BE49-F238E27FC236}">
                <a16:creationId xmlns:a16="http://schemas.microsoft.com/office/drawing/2014/main" id="{6FD4D0C3-5213-2EB2-EF44-2A2947D9AFCF}"/>
              </a:ext>
            </a:extLst>
          </p:cNvPr>
          <p:cNvSpPr/>
          <p:nvPr/>
        </p:nvSpPr>
        <p:spPr>
          <a:xfrm rot="16200000">
            <a:off x="5750195" y="2145009"/>
            <a:ext cx="196452" cy="717543"/>
          </a:xfrm>
          <a:prstGeom prst="downArrow">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a:extLst>
              <a:ext uri="{FF2B5EF4-FFF2-40B4-BE49-F238E27FC236}">
                <a16:creationId xmlns:a16="http://schemas.microsoft.com/office/drawing/2014/main" id="{EC9D6ADD-9A57-E21E-88ED-C2CDE95BC0D5}"/>
              </a:ext>
            </a:extLst>
          </p:cNvPr>
          <p:cNvSpPr/>
          <p:nvPr/>
        </p:nvSpPr>
        <p:spPr>
          <a:xfrm>
            <a:off x="6278564" y="2081480"/>
            <a:ext cx="2097911" cy="839164"/>
          </a:xfrm>
          <a:prstGeom prst="ellipse">
            <a:avLst/>
          </a:prstGeom>
          <a:solidFill>
            <a:srgbClr val="0B449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350" dirty="0">
                <a:cs typeface="Calibri"/>
              </a:rPr>
              <a:t>Sensibilisations sur l'énergie</a:t>
            </a:r>
            <a:endParaRPr lang="fr-FR" dirty="0"/>
          </a:p>
        </p:txBody>
      </p:sp>
    </p:spTree>
    <p:extLst>
      <p:ext uri="{BB962C8B-B14F-4D97-AF65-F5344CB8AC3E}">
        <p14:creationId xmlns:p14="http://schemas.microsoft.com/office/powerpoint/2010/main" val="189031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63F56CA-8279-2615-014C-308B27E71877}"/>
              </a:ext>
            </a:extLst>
          </p:cNvPr>
          <p:cNvPicPr>
            <a:picLocks noChangeAspect="1"/>
          </p:cNvPicPr>
          <p:nvPr/>
        </p:nvPicPr>
        <p:blipFill rotWithShape="1">
          <a:blip r:embed="rId2"/>
          <a:srcRect l="3693" t="3994" r="78040" b="82024"/>
          <a:stretch/>
        </p:blipFill>
        <p:spPr>
          <a:xfrm>
            <a:off x="578187" y="4393985"/>
            <a:ext cx="268514" cy="205529"/>
          </a:xfrm>
          <a:prstGeom prst="rect">
            <a:avLst/>
          </a:prstGeom>
          <a:ln>
            <a:solidFill>
              <a:srgbClr val="7030A0"/>
            </a:solidFill>
          </a:ln>
        </p:spPr>
      </p:pic>
      <p:pic>
        <p:nvPicPr>
          <p:cNvPr id="6" name="Image 5">
            <a:extLst>
              <a:ext uri="{FF2B5EF4-FFF2-40B4-BE49-F238E27FC236}">
                <a16:creationId xmlns:a16="http://schemas.microsoft.com/office/drawing/2014/main" id="{0FBFFC92-3E30-0854-F6A3-30581DB02966}"/>
              </a:ext>
            </a:extLst>
          </p:cNvPr>
          <p:cNvPicPr>
            <a:picLocks noChangeAspect="1"/>
          </p:cNvPicPr>
          <p:nvPr/>
        </p:nvPicPr>
        <p:blipFill rotWithShape="1">
          <a:blip r:embed="rId3"/>
          <a:srcRect l="3918" t="4219" r="73078" b="78190"/>
          <a:stretch/>
        </p:blipFill>
        <p:spPr>
          <a:xfrm>
            <a:off x="578187" y="3445706"/>
            <a:ext cx="268514" cy="205334"/>
          </a:xfrm>
          <a:prstGeom prst="rect">
            <a:avLst/>
          </a:prstGeom>
          <a:ln>
            <a:solidFill>
              <a:srgbClr val="FFC000"/>
            </a:solidFill>
          </a:ln>
        </p:spPr>
      </p:pic>
      <p:pic>
        <p:nvPicPr>
          <p:cNvPr id="7" name="Image 6">
            <a:extLst>
              <a:ext uri="{FF2B5EF4-FFF2-40B4-BE49-F238E27FC236}">
                <a16:creationId xmlns:a16="http://schemas.microsoft.com/office/drawing/2014/main" id="{2BDCA8F1-2FA5-9236-B72C-EADF9969D7D9}"/>
              </a:ext>
            </a:extLst>
          </p:cNvPr>
          <p:cNvPicPr>
            <a:picLocks noChangeAspect="1"/>
          </p:cNvPicPr>
          <p:nvPr/>
        </p:nvPicPr>
        <p:blipFill rotWithShape="1">
          <a:blip r:embed="rId4"/>
          <a:srcRect l="61434" t="48626" r="17389" b="20574"/>
          <a:stretch/>
        </p:blipFill>
        <p:spPr>
          <a:xfrm>
            <a:off x="581622" y="3785411"/>
            <a:ext cx="265079" cy="205334"/>
          </a:xfrm>
          <a:prstGeom prst="rect">
            <a:avLst/>
          </a:prstGeom>
          <a:ln>
            <a:solidFill>
              <a:srgbClr val="00B0F0"/>
            </a:solidFill>
          </a:ln>
        </p:spPr>
      </p:pic>
      <p:pic>
        <p:nvPicPr>
          <p:cNvPr id="8" name="Image 7">
            <a:extLst>
              <a:ext uri="{FF2B5EF4-FFF2-40B4-BE49-F238E27FC236}">
                <a16:creationId xmlns:a16="http://schemas.microsoft.com/office/drawing/2014/main" id="{FE2D355D-2A14-D8B8-729C-5D2A01F6092C}"/>
              </a:ext>
            </a:extLst>
          </p:cNvPr>
          <p:cNvPicPr>
            <a:picLocks noChangeAspect="1"/>
          </p:cNvPicPr>
          <p:nvPr/>
        </p:nvPicPr>
        <p:blipFill>
          <a:blip r:embed="rId5"/>
          <a:stretch>
            <a:fillRect/>
          </a:stretch>
        </p:blipFill>
        <p:spPr>
          <a:xfrm>
            <a:off x="949948" y="3539016"/>
            <a:ext cx="5194408" cy="2940682"/>
          </a:xfrm>
          <a:prstGeom prst="rect">
            <a:avLst/>
          </a:prstGeom>
        </p:spPr>
      </p:pic>
      <p:pic>
        <p:nvPicPr>
          <p:cNvPr id="10" name="Image 9">
            <a:extLst>
              <a:ext uri="{FF2B5EF4-FFF2-40B4-BE49-F238E27FC236}">
                <a16:creationId xmlns:a16="http://schemas.microsoft.com/office/drawing/2014/main" id="{EE1738BE-B741-98AF-F35F-083DB1C686C5}"/>
              </a:ext>
            </a:extLst>
          </p:cNvPr>
          <p:cNvPicPr>
            <a:picLocks noChangeAspect="1"/>
          </p:cNvPicPr>
          <p:nvPr/>
        </p:nvPicPr>
        <p:blipFill>
          <a:blip r:embed="rId6"/>
          <a:stretch>
            <a:fillRect/>
          </a:stretch>
        </p:blipFill>
        <p:spPr>
          <a:xfrm>
            <a:off x="6210841" y="3596210"/>
            <a:ext cx="2920345" cy="2799546"/>
          </a:xfrm>
          <a:prstGeom prst="rect">
            <a:avLst/>
          </a:prstGeom>
        </p:spPr>
      </p:pic>
      <p:sp>
        <p:nvSpPr>
          <p:cNvPr id="3" name="ZoneTexte 2">
            <a:extLst>
              <a:ext uri="{FF2B5EF4-FFF2-40B4-BE49-F238E27FC236}">
                <a16:creationId xmlns:a16="http://schemas.microsoft.com/office/drawing/2014/main" id="{02B05660-98D4-151D-6FB6-3DFD0185A887}"/>
              </a:ext>
            </a:extLst>
          </p:cNvPr>
          <p:cNvSpPr txBox="1"/>
          <p:nvPr/>
        </p:nvSpPr>
        <p:spPr>
          <a:xfrm>
            <a:off x="712444" y="1518537"/>
            <a:ext cx="7509076" cy="22544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fr-FR" dirty="0">
                <a:cs typeface="Calibri"/>
              </a:rPr>
              <a:t>Mise en œuvre de réhabilitations performantes sur le parc et suivi des résultats</a:t>
            </a:r>
          </a:p>
          <a:p>
            <a:pPr marL="285750" indent="-285750">
              <a:buFont typeface="Arial" panose="020B0604020202020204" pitchFamily="34" charset="0"/>
              <a:buChar char="•"/>
            </a:pPr>
            <a:r>
              <a:rPr lang="fr-FR" dirty="0">
                <a:cs typeface="Calibri"/>
              </a:rPr>
              <a:t>Mutualisation des résultats au sein d'ABSISE afin de gagner en efficacité </a:t>
            </a:r>
          </a:p>
          <a:p>
            <a:pPr marL="285750" indent="-285750">
              <a:buFont typeface="Arial" panose="020B0604020202020204" pitchFamily="34" charset="0"/>
              <a:buChar char="•"/>
            </a:pPr>
            <a:r>
              <a:rPr lang="fr-FR" dirty="0">
                <a:cs typeface="Calibri"/>
              </a:rPr>
              <a:t>Partage de bonnes pratiques (nouvelles technologies, optimisation des systèmes énergétiques,…)</a:t>
            </a:r>
          </a:p>
          <a:p>
            <a:pPr marL="285750" indent="-285750">
              <a:buFont typeface="Arial" panose="020B0604020202020204" pitchFamily="34" charset="0"/>
              <a:buChar char="•"/>
            </a:pPr>
            <a:r>
              <a:rPr lang="fr-FR" dirty="0">
                <a:cs typeface="Calibri"/>
              </a:rPr>
              <a:t>Co-construction d'outils (outils d'aide à la décision, formations,…) en lien avec les associations locales (ALEC et AGEDEN)</a:t>
            </a:r>
          </a:p>
          <a:p>
            <a:endParaRPr lang="fr-FR" sz="1600" dirty="0">
              <a:cs typeface="Calibri"/>
            </a:endParaRPr>
          </a:p>
        </p:txBody>
      </p:sp>
      <p:sp>
        <p:nvSpPr>
          <p:cNvPr id="11" name="Titre 1">
            <a:extLst>
              <a:ext uri="{FF2B5EF4-FFF2-40B4-BE49-F238E27FC236}">
                <a16:creationId xmlns:a16="http://schemas.microsoft.com/office/drawing/2014/main" id="{DD3BB01B-3E1C-4E03-50A4-74A7F3DE13C6}"/>
              </a:ext>
            </a:extLst>
          </p:cNvPr>
          <p:cNvSpPr txBox="1">
            <a:spLocks/>
          </p:cNvSpPr>
          <p:nvPr/>
        </p:nvSpPr>
        <p:spPr>
          <a:xfrm>
            <a:off x="526475" y="367948"/>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b="1" dirty="0">
                <a:solidFill>
                  <a:schemeClr val="bg1"/>
                </a:solidFill>
              </a:rPr>
              <a:t>Les actions des bailleurs : les réhabilitations</a:t>
            </a:r>
          </a:p>
        </p:txBody>
      </p:sp>
      <p:pic>
        <p:nvPicPr>
          <p:cNvPr id="12" name="Espace réservé du contenu 3">
            <a:extLst>
              <a:ext uri="{FF2B5EF4-FFF2-40B4-BE49-F238E27FC236}">
                <a16:creationId xmlns:a16="http://schemas.microsoft.com/office/drawing/2014/main" id="{3769FD4F-C7B3-BDC2-B4E9-2D03260D4C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14" y="367945"/>
            <a:ext cx="515723" cy="5143500"/>
          </a:xfrm>
          <a:prstGeom prst="rect">
            <a:avLst/>
          </a:prstGeom>
        </p:spPr>
      </p:pic>
      <p:sp>
        <p:nvSpPr>
          <p:cNvPr id="13" name="ZoneTexte 12">
            <a:extLst>
              <a:ext uri="{FF2B5EF4-FFF2-40B4-BE49-F238E27FC236}">
                <a16:creationId xmlns:a16="http://schemas.microsoft.com/office/drawing/2014/main" id="{09C6978F-8B72-43A6-DE34-2F66894C639B}"/>
              </a:ext>
            </a:extLst>
          </p:cNvPr>
          <p:cNvSpPr txBox="1"/>
          <p:nvPr/>
        </p:nvSpPr>
        <p:spPr>
          <a:xfrm>
            <a:off x="3704254" y="6390204"/>
            <a:ext cx="5943600" cy="307777"/>
          </a:xfrm>
          <a:prstGeom prst="rect">
            <a:avLst/>
          </a:prstGeom>
          <a:noFill/>
        </p:spPr>
        <p:txBody>
          <a:bodyPr wrap="square" rtlCol="0">
            <a:spAutoFit/>
          </a:bodyPr>
          <a:lstStyle/>
          <a:p>
            <a:r>
              <a:rPr lang="fr-FR" sz="1400" i="1" dirty="0"/>
              <a:t>Source : observatoire de la performance énergétique Absise</a:t>
            </a:r>
          </a:p>
        </p:txBody>
      </p:sp>
    </p:spTree>
    <p:extLst>
      <p:ext uri="{BB962C8B-B14F-4D97-AF65-F5344CB8AC3E}">
        <p14:creationId xmlns:p14="http://schemas.microsoft.com/office/powerpoint/2010/main" val="413510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2">
            <a:extLst>
              <a:ext uri="{FF2B5EF4-FFF2-40B4-BE49-F238E27FC236}">
                <a16:creationId xmlns:a16="http://schemas.microsoft.com/office/drawing/2014/main" id="{CE5F6069-27A2-0A9C-DDC0-3DE6A1B4507F}"/>
              </a:ext>
            </a:extLst>
          </p:cNvPr>
          <p:cNvPicPr>
            <a:picLocks noChangeAspect="1"/>
          </p:cNvPicPr>
          <p:nvPr/>
        </p:nvPicPr>
        <p:blipFill rotWithShape="1">
          <a:blip r:embed="rId2"/>
          <a:srcRect l="-2165" t="12683" r="50984" b="-1463"/>
          <a:stretch/>
        </p:blipFill>
        <p:spPr>
          <a:xfrm>
            <a:off x="2605495" y="4190565"/>
            <a:ext cx="3756884" cy="2618852"/>
          </a:xfrm>
          <a:prstGeom prst="rect">
            <a:avLst/>
          </a:prstGeom>
        </p:spPr>
      </p:pic>
      <p:pic>
        <p:nvPicPr>
          <p:cNvPr id="72" name="Image 72">
            <a:extLst>
              <a:ext uri="{FF2B5EF4-FFF2-40B4-BE49-F238E27FC236}">
                <a16:creationId xmlns:a16="http://schemas.microsoft.com/office/drawing/2014/main" id="{15C1C703-8DB6-3839-600B-9D9720D2C24F}"/>
              </a:ext>
            </a:extLst>
          </p:cNvPr>
          <p:cNvPicPr>
            <a:picLocks noChangeAspect="1"/>
          </p:cNvPicPr>
          <p:nvPr/>
        </p:nvPicPr>
        <p:blipFill>
          <a:blip r:embed="rId3"/>
          <a:stretch>
            <a:fillRect/>
          </a:stretch>
        </p:blipFill>
        <p:spPr>
          <a:xfrm>
            <a:off x="6538506" y="5098533"/>
            <a:ext cx="2057400" cy="1079431"/>
          </a:xfrm>
          <a:prstGeom prst="rect">
            <a:avLst/>
          </a:prstGeom>
        </p:spPr>
      </p:pic>
      <p:sp>
        <p:nvSpPr>
          <p:cNvPr id="262" name="ZoneTexte 261">
            <a:extLst>
              <a:ext uri="{FF2B5EF4-FFF2-40B4-BE49-F238E27FC236}">
                <a16:creationId xmlns:a16="http://schemas.microsoft.com/office/drawing/2014/main" id="{C6DE5980-0B07-D1F0-325F-E623965B6DE4}"/>
              </a:ext>
            </a:extLst>
          </p:cNvPr>
          <p:cNvSpPr txBox="1"/>
          <p:nvPr/>
        </p:nvSpPr>
        <p:spPr>
          <a:xfrm>
            <a:off x="6589251" y="4815484"/>
            <a:ext cx="2813159"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FR" sz="1350" i="1" dirty="0">
                <a:cs typeface="Calibri"/>
              </a:rPr>
              <a:t>Évolution après travaux</a:t>
            </a:r>
            <a:endParaRPr lang="fr-FR" sz="1350" i="1" dirty="0"/>
          </a:p>
        </p:txBody>
      </p:sp>
      <p:sp>
        <p:nvSpPr>
          <p:cNvPr id="392" name="ZoneTexte 391">
            <a:extLst>
              <a:ext uri="{FF2B5EF4-FFF2-40B4-BE49-F238E27FC236}">
                <a16:creationId xmlns:a16="http://schemas.microsoft.com/office/drawing/2014/main" id="{74371669-4500-84E9-B10E-B02CBD1DC1DB}"/>
              </a:ext>
            </a:extLst>
          </p:cNvPr>
          <p:cNvSpPr txBox="1"/>
          <p:nvPr/>
        </p:nvSpPr>
        <p:spPr>
          <a:xfrm>
            <a:off x="843725" y="1474437"/>
            <a:ext cx="7591147" cy="271612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fr-FR" sz="1600" dirty="0"/>
              <a:t>Continuer les réhabilitations performantes</a:t>
            </a:r>
            <a:endParaRPr lang="fr-FR" sz="1600" dirty="0">
              <a:cs typeface="Calibri" panose="020F0502020204030204"/>
            </a:endParaRPr>
          </a:p>
          <a:p>
            <a:pPr marL="342900" indent="-342900">
              <a:buFont typeface="Arial"/>
              <a:buChar char="•"/>
            </a:pPr>
            <a:r>
              <a:rPr lang="fr-FR" sz="1600" dirty="0"/>
              <a:t>Mettre en œuvre au fil de l’eau les travaux d’économie d’énergie</a:t>
            </a:r>
            <a:endParaRPr lang="fr-FR" sz="1600" dirty="0">
              <a:cs typeface="Calibri" panose="020F0502020204030204"/>
            </a:endParaRPr>
          </a:p>
          <a:p>
            <a:pPr marL="342900" indent="-342900">
              <a:buFont typeface="Arial"/>
              <a:buChar char="•"/>
            </a:pPr>
            <a:r>
              <a:rPr lang="fr-FR" sz="1600" dirty="0"/>
              <a:t>Achat d’énergie : Groupement de commandes d’énergie entre</a:t>
            </a:r>
            <a:endParaRPr lang="fr-FR" sz="1600" dirty="0">
              <a:cs typeface="Calibri"/>
            </a:endParaRPr>
          </a:p>
          <a:p>
            <a:r>
              <a:rPr lang="fr-FR" sz="1600" dirty="0"/>
              <a:t>        organismes</a:t>
            </a:r>
            <a:endParaRPr lang="fr-FR" sz="1600" dirty="0">
              <a:cs typeface="Calibri" panose="020F0502020204030204"/>
            </a:endParaRPr>
          </a:p>
          <a:p>
            <a:pPr marL="342900" indent="-342900">
              <a:buFont typeface="Arial"/>
              <a:buChar char="•"/>
            </a:pPr>
            <a:r>
              <a:rPr lang="fr-FR" sz="1600" dirty="0"/>
              <a:t>Continuer le déploiement du suivi </a:t>
            </a:r>
            <a:endParaRPr lang="fr-FR" sz="1600" dirty="0">
              <a:cs typeface="Calibri"/>
            </a:endParaRPr>
          </a:p>
          <a:p>
            <a:pPr marL="257175" indent="-257175">
              <a:buFont typeface="Arial"/>
              <a:buChar char="•"/>
            </a:pPr>
            <a:r>
              <a:rPr lang="fr-FR" sz="1600" dirty="0">
                <a:cs typeface="Calibri"/>
              </a:rPr>
              <a:t> Garantir des provisions de charges en relation avec les dépenses d'énergie</a:t>
            </a:r>
          </a:p>
          <a:p>
            <a:pPr marL="342900" indent="-342900">
              <a:buFont typeface="Arial"/>
              <a:buChar char="•"/>
            </a:pPr>
            <a:r>
              <a:rPr lang="fr-FR" sz="1600" dirty="0"/>
              <a:t>Accompagnement </a:t>
            </a:r>
            <a:r>
              <a:rPr lang="fr-FR" sz="1600"/>
              <a:t>social accru sur </a:t>
            </a:r>
            <a:r>
              <a:rPr lang="fr-FR" sz="1600" dirty="0"/>
              <a:t>la gestion des énergies</a:t>
            </a:r>
            <a:endParaRPr lang="fr-FR" sz="1600" dirty="0">
              <a:cs typeface="Calibri" panose="020F0502020204030204"/>
            </a:endParaRPr>
          </a:p>
          <a:p>
            <a:pPr marL="600075" lvl="1" indent="-257175">
              <a:buFont typeface="Arial"/>
              <a:buChar char="•"/>
            </a:pPr>
            <a:r>
              <a:rPr lang="fr-FR" sz="1400" dirty="0"/>
              <a:t>Avec des conseillères économiques sociales et familiales </a:t>
            </a:r>
            <a:endParaRPr lang="fr-FR" sz="1400" dirty="0">
              <a:cs typeface="Calibri" panose="020F0502020204030204"/>
            </a:endParaRPr>
          </a:p>
          <a:p>
            <a:pPr marL="600075" lvl="1" indent="-257175">
              <a:buFont typeface="Arial"/>
              <a:buChar char="•"/>
            </a:pPr>
            <a:r>
              <a:rPr lang="fr-FR" sz="1400" dirty="0"/>
              <a:t>Chèque énergie – Partenariat fournisseurs </a:t>
            </a:r>
            <a:endParaRPr lang="fr-FR" sz="1400" dirty="0">
              <a:cs typeface="Calibri"/>
            </a:endParaRPr>
          </a:p>
          <a:p>
            <a:pPr marL="285750" lvl="2" indent="-285750">
              <a:buFont typeface="Arial"/>
              <a:buChar char="•"/>
            </a:pPr>
            <a:r>
              <a:rPr lang="fr-FR" sz="1600" dirty="0">
                <a:cs typeface="Calibri"/>
              </a:rPr>
              <a:t>Acculturation à l’énergie pour nos collaborateurs et nos résidents (l’énergie est l’affaire de tous !)</a:t>
            </a:r>
            <a:endParaRPr lang="fr-FR" dirty="0">
              <a:cs typeface="Calibri" panose="020F0502020204030204"/>
            </a:endParaRPr>
          </a:p>
        </p:txBody>
      </p:sp>
      <p:sp>
        <p:nvSpPr>
          <p:cNvPr id="3" name="Titre 1">
            <a:extLst>
              <a:ext uri="{FF2B5EF4-FFF2-40B4-BE49-F238E27FC236}">
                <a16:creationId xmlns:a16="http://schemas.microsoft.com/office/drawing/2014/main" id="{07507869-EFBE-B4B3-6017-446315D4B0B9}"/>
              </a:ext>
            </a:extLst>
          </p:cNvPr>
          <p:cNvSpPr txBox="1">
            <a:spLocks/>
          </p:cNvSpPr>
          <p:nvPr/>
        </p:nvSpPr>
        <p:spPr>
          <a:xfrm>
            <a:off x="526475" y="311962"/>
            <a:ext cx="7288703" cy="999307"/>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b="1" dirty="0">
                <a:solidFill>
                  <a:schemeClr val="bg1"/>
                </a:solidFill>
              </a:rPr>
              <a:t>Les enjeux : une meilleure gestion de l’énergie</a:t>
            </a:r>
          </a:p>
        </p:txBody>
      </p:sp>
      <p:pic>
        <p:nvPicPr>
          <p:cNvPr id="4" name="Espace réservé du contenu 3">
            <a:extLst>
              <a:ext uri="{FF2B5EF4-FFF2-40B4-BE49-F238E27FC236}">
                <a16:creationId xmlns:a16="http://schemas.microsoft.com/office/drawing/2014/main" id="{40EC615E-614E-313B-1896-CF0024DB5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4" y="311959"/>
            <a:ext cx="515723" cy="5143500"/>
          </a:xfrm>
          <a:prstGeom prst="rect">
            <a:avLst/>
          </a:prstGeom>
        </p:spPr>
      </p:pic>
    </p:spTree>
    <p:extLst>
      <p:ext uri="{BB962C8B-B14F-4D97-AF65-F5344CB8AC3E}">
        <p14:creationId xmlns:p14="http://schemas.microsoft.com/office/powerpoint/2010/main" val="426568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52A7F02-EB36-5E23-060D-4F43BE53C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43528"/>
            <a:ext cx="6858000" cy="2325290"/>
          </a:xfrm>
          <a:prstGeom prst="rect">
            <a:avLst/>
          </a:prstGeom>
        </p:spPr>
      </p:pic>
      <p:sp>
        <p:nvSpPr>
          <p:cNvPr id="5" name="ZoneTexte 3">
            <a:extLst>
              <a:ext uri="{FF2B5EF4-FFF2-40B4-BE49-F238E27FC236}">
                <a16:creationId xmlns:a16="http://schemas.microsoft.com/office/drawing/2014/main" id="{90D71673-8392-020B-FB0B-66AC2D67B174}"/>
              </a:ext>
            </a:extLst>
          </p:cNvPr>
          <p:cNvSpPr txBox="1"/>
          <p:nvPr/>
        </p:nvSpPr>
        <p:spPr>
          <a:xfrm>
            <a:off x="2626758" y="2618157"/>
            <a:ext cx="4199476" cy="415498"/>
          </a:xfrm>
          <a:prstGeom prst="rect">
            <a:avLst/>
          </a:prstGeom>
          <a:noFill/>
        </p:spPr>
        <p:txBody>
          <a:bodyPr wrap="square" lIns="68580" tIns="34290" rIns="68580" bIns="3429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250" i="1" dirty="0">
                <a:solidFill>
                  <a:schemeClr val="bg1"/>
                </a:solidFill>
                <a:ea typeface="+mn-lt"/>
                <a:cs typeface="+mn-lt"/>
              </a:rPr>
              <a:t>CONCLUSION</a:t>
            </a:r>
          </a:p>
        </p:txBody>
      </p:sp>
      <p:sp>
        <p:nvSpPr>
          <p:cNvPr id="6" name="Rectangle 5">
            <a:extLst>
              <a:ext uri="{FF2B5EF4-FFF2-40B4-BE49-F238E27FC236}">
                <a16:creationId xmlns:a16="http://schemas.microsoft.com/office/drawing/2014/main" id="{00DC5B78-5E88-7D1A-BD68-A5F73CEB5596}"/>
              </a:ext>
            </a:extLst>
          </p:cNvPr>
          <p:cNvSpPr/>
          <p:nvPr/>
        </p:nvSpPr>
        <p:spPr>
          <a:xfrm>
            <a:off x="2993479" y="3755596"/>
            <a:ext cx="3985820" cy="300082"/>
          </a:xfrm>
          <a:prstGeom prst="rect">
            <a:avLst/>
          </a:prstGeom>
        </p:spPr>
        <p:txBody>
          <a:bodyPr wrap="square">
            <a:spAutoFit/>
          </a:bodyPr>
          <a:lstStyle/>
          <a:p>
            <a:r>
              <a:rPr lang="fr-FR" sz="1350" b="1" dirty="0">
                <a:solidFill>
                  <a:schemeClr val="bg1"/>
                </a:solidFill>
              </a:rPr>
              <a:t>Arthur </a:t>
            </a:r>
            <a:r>
              <a:rPr lang="fr-FR" sz="1350" b="1" dirty="0" err="1">
                <a:solidFill>
                  <a:schemeClr val="bg1"/>
                </a:solidFill>
              </a:rPr>
              <a:t>Lhuissier</a:t>
            </a:r>
            <a:r>
              <a:rPr lang="fr-FR" sz="1350" b="1" dirty="0">
                <a:solidFill>
                  <a:schemeClr val="bg1"/>
                </a:solidFill>
              </a:rPr>
              <a:t> :</a:t>
            </a:r>
            <a:r>
              <a:rPr lang="fr-FR" sz="1350" dirty="0">
                <a:solidFill>
                  <a:schemeClr val="bg1"/>
                </a:solidFill>
              </a:rPr>
              <a:t> directeur – Un Toit pour Tous</a:t>
            </a:r>
          </a:p>
        </p:txBody>
      </p:sp>
    </p:spTree>
    <p:extLst>
      <p:ext uri="{BB962C8B-B14F-4D97-AF65-F5344CB8AC3E}">
        <p14:creationId xmlns:p14="http://schemas.microsoft.com/office/powerpoint/2010/main" val="190696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2503223" y="1426680"/>
            <a:ext cx="4163499" cy="1321058"/>
            <a:chOff x="2131616" y="1772134"/>
            <a:chExt cx="4163499" cy="1321058"/>
          </a:xfrm>
          <a:solidFill>
            <a:schemeClr val="bg1"/>
          </a:solidFill>
        </p:grpSpPr>
        <p:sp>
          <p:nvSpPr>
            <p:cNvPr id="9" name="ZoneTexte 8"/>
            <p:cNvSpPr txBox="1"/>
            <p:nvPr/>
          </p:nvSpPr>
          <p:spPr>
            <a:xfrm>
              <a:off x="2131616" y="2200640"/>
              <a:ext cx="4163499" cy="892552"/>
            </a:xfrm>
            <a:prstGeom prst="rect">
              <a:avLst/>
            </a:prstGeom>
            <a:grpFill/>
          </p:spPr>
          <p:txBody>
            <a:bodyPr wrap="square" rtlCol="0">
              <a:spAutoFit/>
            </a:bodyPr>
            <a:lstStyle/>
            <a:p>
              <a:pPr algn="ctr"/>
              <a:r>
                <a:rPr lang="fr-FR" sz="1600" b="1" dirty="0">
                  <a:solidFill>
                    <a:srgbClr val="3A499C"/>
                  </a:solidFill>
                  <a:latin typeface="Arial" panose="020B0604020202020204" pitchFamily="34" charset="0"/>
                  <a:cs typeface="Arial" panose="020B0604020202020204" pitchFamily="34" charset="0"/>
                </a:rPr>
                <a:t>Début de la séance à </a:t>
              </a:r>
              <a:r>
                <a:rPr lang="fr-FR" sz="2000" b="1" dirty="0">
                  <a:solidFill>
                    <a:srgbClr val="3A499C"/>
                  </a:solidFill>
                  <a:latin typeface="Arial" panose="020B0604020202020204" pitchFamily="34" charset="0"/>
                  <a:cs typeface="Arial" panose="020B0604020202020204" pitchFamily="34" charset="0"/>
                </a:rPr>
                <a:t>8h30</a:t>
              </a:r>
            </a:p>
            <a:p>
              <a:pPr algn="ctr"/>
              <a:r>
                <a:rPr lang="fr-FR" sz="1600" dirty="0"/>
                <a:t>LE TEMPS POUR LES PARTICIPANTS DE SE CONNECTER</a:t>
              </a:r>
            </a:p>
          </p:txBody>
        </p:sp>
        <p:pic>
          <p:nvPicPr>
            <p:cNvPr id="7" name="Imag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59201" y="1772134"/>
              <a:ext cx="508331" cy="508331"/>
            </a:xfrm>
            <a:prstGeom prst="rect">
              <a:avLst/>
            </a:prstGeom>
            <a:grpFill/>
          </p:spPr>
        </p:pic>
      </p:grpSp>
      <p:sp>
        <p:nvSpPr>
          <p:cNvPr id="11" name="ZoneTexte 10"/>
          <p:cNvSpPr txBox="1"/>
          <p:nvPr/>
        </p:nvSpPr>
        <p:spPr>
          <a:xfrm>
            <a:off x="4004168" y="2806242"/>
            <a:ext cx="4377416" cy="1323439"/>
          </a:xfrm>
          <a:prstGeom prst="rect">
            <a:avLst/>
          </a:prstGeom>
          <a:noFill/>
        </p:spPr>
        <p:txBody>
          <a:bodyPr wrap="square" rtlCol="0">
            <a:spAutoFit/>
          </a:bodyPr>
          <a:lstStyle/>
          <a:p>
            <a:pPr algn="ctr"/>
            <a:r>
              <a:rPr lang="fr-FR" sz="1600" b="1" dirty="0">
                <a:solidFill>
                  <a:srgbClr val="3A499C"/>
                </a:solidFill>
                <a:latin typeface="Arial" panose="020B0604020202020204" pitchFamily="34" charset="0"/>
                <a:cs typeface="Arial" panose="020B0604020202020204" pitchFamily="34" charset="0"/>
              </a:rPr>
              <a:t>Nous tâcherons de répondre aux questions dans le Q+R – les questions n’ayant pas pu faire l’objet de réponses pourront être posées directement par mail à contact@absise.fr</a:t>
            </a:r>
            <a:endParaRPr lang="fr-FR" sz="1600" dirty="0">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0219" y="2721098"/>
            <a:ext cx="495578" cy="507600"/>
          </a:xfrm>
          <a:prstGeom prst="rect">
            <a:avLst/>
          </a:prstGeom>
        </p:spPr>
      </p:pic>
      <p:sp>
        <p:nvSpPr>
          <p:cNvPr id="12" name="ZoneTexte 11"/>
          <p:cNvSpPr txBox="1"/>
          <p:nvPr/>
        </p:nvSpPr>
        <p:spPr>
          <a:xfrm>
            <a:off x="762416" y="3221334"/>
            <a:ext cx="3767531" cy="584775"/>
          </a:xfrm>
          <a:prstGeom prst="rect">
            <a:avLst/>
          </a:prstGeom>
          <a:noFill/>
        </p:spPr>
        <p:txBody>
          <a:bodyPr wrap="square" rtlCol="0">
            <a:spAutoFit/>
          </a:bodyPr>
          <a:lstStyle/>
          <a:p>
            <a:pPr algn="ctr"/>
            <a:r>
              <a:rPr lang="fr-FR" sz="1600" b="1" dirty="0">
                <a:solidFill>
                  <a:srgbClr val="3A499C"/>
                </a:solidFill>
                <a:latin typeface="Arial" panose="020B0604020202020204" pitchFamily="34" charset="0"/>
                <a:cs typeface="Arial" panose="020B0604020202020204" pitchFamily="34" charset="0"/>
              </a:rPr>
              <a:t>Posez vos questions</a:t>
            </a:r>
          </a:p>
          <a:p>
            <a:pPr algn="ctr"/>
            <a:r>
              <a:rPr lang="fr-FR" sz="1600" dirty="0">
                <a:latin typeface="Arial" panose="020B0604020202020204" pitchFamily="34" charset="0"/>
                <a:cs typeface="Arial" panose="020B0604020202020204" pitchFamily="34" charset="0"/>
              </a:rPr>
              <a:t>A TOUT MOMENT VIA LE Q+R</a:t>
            </a:r>
          </a:p>
        </p:txBody>
      </p:sp>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53" y="4504472"/>
            <a:ext cx="931912" cy="580737"/>
          </a:xfrm>
          <a:prstGeom prst="rect">
            <a:avLst/>
          </a:prstGeom>
        </p:spPr>
      </p:pic>
      <p:sp>
        <p:nvSpPr>
          <p:cNvPr id="24" name="ZoneTexte 23"/>
          <p:cNvSpPr txBox="1"/>
          <p:nvPr/>
        </p:nvSpPr>
        <p:spPr>
          <a:xfrm>
            <a:off x="2116182" y="4372320"/>
            <a:ext cx="6375957" cy="830997"/>
          </a:xfrm>
          <a:prstGeom prst="rect">
            <a:avLst/>
          </a:prstGeom>
          <a:noFill/>
        </p:spPr>
        <p:txBody>
          <a:bodyPr wrap="square" rtlCol="0">
            <a:spAutoFit/>
          </a:bodyPr>
          <a:lstStyle/>
          <a:p>
            <a:r>
              <a:rPr lang="fr-FR" sz="1600" b="1" dirty="0">
                <a:solidFill>
                  <a:srgbClr val="3A499C"/>
                </a:solidFill>
                <a:latin typeface="Arial" panose="020B0604020202020204" pitchFamily="34" charset="0"/>
                <a:cs typeface="Arial" panose="020B0604020202020204" pitchFamily="34" charset="0"/>
              </a:rPr>
              <a:t>Ce webinaire est enregistré afin d’être diffusé en replay sur le site internet d’Un Toit pour Tous et d’Absise et les réseaux sociaux d’UTPT et d’Absise</a:t>
            </a:r>
          </a:p>
        </p:txBody>
      </p:sp>
      <p:sp>
        <p:nvSpPr>
          <p:cNvPr id="26" name="ZoneTexte 25"/>
          <p:cNvSpPr txBox="1"/>
          <p:nvPr/>
        </p:nvSpPr>
        <p:spPr>
          <a:xfrm>
            <a:off x="2116181" y="5735717"/>
            <a:ext cx="6856343" cy="584775"/>
          </a:xfrm>
          <a:prstGeom prst="rect">
            <a:avLst/>
          </a:prstGeom>
          <a:noFill/>
        </p:spPr>
        <p:txBody>
          <a:bodyPr wrap="square" rtlCol="0">
            <a:spAutoFit/>
          </a:bodyPr>
          <a:lstStyle/>
          <a:p>
            <a:pPr algn="ctr"/>
            <a:r>
              <a:rPr lang="fr-FR" sz="1600" b="1" dirty="0">
                <a:solidFill>
                  <a:srgbClr val="3A499C"/>
                </a:solidFill>
                <a:latin typeface="Arial" panose="020B0604020202020204" pitchFamily="34" charset="0"/>
                <a:cs typeface="Arial" panose="020B0604020202020204" pitchFamily="34" charset="0"/>
              </a:rPr>
              <a:t>Afin de toujours améliorer l’organisation de l’événement, pensez à compléter le questionnaire d’évaluation ! </a:t>
            </a:r>
          </a:p>
        </p:txBody>
      </p:sp>
      <p:grpSp>
        <p:nvGrpSpPr>
          <p:cNvPr id="3" name="Groupe 2"/>
          <p:cNvGrpSpPr/>
          <p:nvPr/>
        </p:nvGrpSpPr>
        <p:grpSpPr>
          <a:xfrm>
            <a:off x="976509" y="5735780"/>
            <a:ext cx="990578" cy="759636"/>
            <a:chOff x="181357" y="5574220"/>
            <a:chExt cx="1130407" cy="879021"/>
          </a:xfrm>
        </p:grpSpPr>
        <p:pic>
          <p:nvPicPr>
            <p:cNvPr id="27" name="Imag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357" y="5574221"/>
              <a:ext cx="574220" cy="574220"/>
            </a:xfrm>
            <a:prstGeom prst="rect">
              <a:avLst/>
            </a:prstGeom>
          </p:spPr>
        </p:pic>
        <p:pic>
          <p:nvPicPr>
            <p:cNvPr id="28" name="Imag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44" y="5574220"/>
              <a:ext cx="574220" cy="574220"/>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157" y="5879021"/>
              <a:ext cx="574220" cy="574220"/>
            </a:xfrm>
            <a:prstGeom prst="rect">
              <a:avLst/>
            </a:prstGeom>
          </p:spPr>
        </p:pic>
      </p:grpSp>
      <p:sp>
        <p:nvSpPr>
          <p:cNvPr id="31" name="Titre 1"/>
          <p:cNvSpPr txBox="1">
            <a:spLocks/>
          </p:cNvSpPr>
          <p:nvPr/>
        </p:nvSpPr>
        <p:spPr>
          <a:xfrm>
            <a:off x="687630" y="2"/>
            <a:ext cx="8456369" cy="1332409"/>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000" b="1" dirty="0">
                <a:solidFill>
                  <a:schemeClr val="bg1"/>
                </a:solidFill>
              </a:rPr>
              <a:t>BIENVENUE</a:t>
            </a:r>
            <a:endParaRPr lang="fr-FR" sz="4400" b="1" dirty="0">
              <a:solidFill>
                <a:schemeClr val="bg1"/>
              </a:solidFill>
            </a:endParaRPr>
          </a:p>
        </p:txBody>
      </p:sp>
      <p:pic>
        <p:nvPicPr>
          <p:cNvPr id="32" name="Espace réservé du contenu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750" y="0"/>
            <a:ext cx="687630" cy="6858000"/>
          </a:xfrm>
        </p:spPr>
      </p:pic>
    </p:spTree>
    <p:extLst>
      <p:ext uri="{BB962C8B-B14F-4D97-AF65-F5344CB8AC3E}">
        <p14:creationId xmlns:p14="http://schemas.microsoft.com/office/powerpoint/2010/main" val="304497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7630" cy="6858000"/>
          </a:xfrm>
          <a:prstGeom prst="rect">
            <a:avLst/>
          </a:prstGeom>
        </p:spPr>
      </p:pic>
      <p:sp>
        <p:nvSpPr>
          <p:cNvPr id="11" name="Rectangle 10"/>
          <p:cNvSpPr/>
          <p:nvPr/>
        </p:nvSpPr>
        <p:spPr>
          <a:xfrm>
            <a:off x="956136" y="4651370"/>
            <a:ext cx="7919358" cy="1815882"/>
          </a:xfrm>
          <a:prstGeom prst="rect">
            <a:avLst/>
          </a:prstGeom>
        </p:spPr>
        <p:txBody>
          <a:bodyPr wrap="square">
            <a:spAutoFit/>
          </a:bodyPr>
          <a:lstStyle/>
          <a:p>
            <a:r>
              <a:rPr lang="fr-FR" sz="1600" b="1" dirty="0"/>
              <a:t>Intervenants</a:t>
            </a:r>
            <a:r>
              <a:rPr lang="fr-FR" sz="1600" dirty="0"/>
              <a:t> </a:t>
            </a:r>
            <a:r>
              <a:rPr lang="fr-FR" sz="1600" b="1" dirty="0"/>
              <a:t>: </a:t>
            </a:r>
            <a:r>
              <a:rPr lang="fr-FR" sz="1600" dirty="0"/>
              <a:t>Guillaume BESSIERE (SDH), Jean-Jérôme CALVIER (</a:t>
            </a:r>
            <a:r>
              <a:rPr lang="fr-FR" sz="1600" dirty="0" err="1"/>
              <a:t>Ulisse</a:t>
            </a:r>
            <a:r>
              <a:rPr lang="fr-FR" sz="1600" dirty="0"/>
              <a:t> énergie), Karine RENARD (Pluralis), Anthony VINCENT (Alpes Isère Habitat), Audrey SCHEMBRI (Alpes Isère Habitat), Perrine JOLIVET (Actis)</a:t>
            </a:r>
          </a:p>
          <a:p>
            <a:endParaRPr lang="fr-FR" sz="1600" dirty="0"/>
          </a:p>
          <a:p>
            <a:r>
              <a:rPr lang="fr-FR" sz="1600" b="1" dirty="0"/>
              <a:t>Animateur</a:t>
            </a:r>
            <a:r>
              <a:rPr lang="fr-FR" sz="1600" dirty="0"/>
              <a:t> : GUILLAUME BESSIERE (SDH)</a:t>
            </a:r>
          </a:p>
          <a:p>
            <a:endParaRPr lang="fr-FR" sz="1600" dirty="0"/>
          </a:p>
          <a:p>
            <a:r>
              <a:rPr lang="fr-FR" sz="1600" b="1" dirty="0"/>
              <a:t>Grand témoin</a:t>
            </a:r>
            <a:r>
              <a:rPr lang="fr-FR" sz="1600" dirty="0"/>
              <a:t> : Arthur LHUISSIER (Un Toit pour Tous)</a:t>
            </a:r>
          </a:p>
        </p:txBody>
      </p:sp>
      <p:pic>
        <p:nvPicPr>
          <p:cNvPr id="3" name="Image 2"/>
          <p:cNvPicPr>
            <a:picLocks noChangeAspect="1"/>
          </p:cNvPicPr>
          <p:nvPr/>
        </p:nvPicPr>
        <p:blipFill>
          <a:blip r:embed="rId3"/>
          <a:stretch>
            <a:fillRect/>
          </a:stretch>
        </p:blipFill>
        <p:spPr>
          <a:xfrm>
            <a:off x="687630" y="0"/>
            <a:ext cx="8456370" cy="4498069"/>
          </a:xfrm>
          <a:prstGeom prst="rect">
            <a:avLst/>
          </a:prstGeom>
        </p:spPr>
      </p:pic>
    </p:spTree>
    <p:extLst>
      <p:ext uri="{BB962C8B-B14F-4D97-AF65-F5344CB8AC3E}">
        <p14:creationId xmlns:p14="http://schemas.microsoft.com/office/powerpoint/2010/main" val="283450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43528"/>
            <a:ext cx="6858000" cy="2325290"/>
          </a:xfrm>
          <a:prstGeom prst="rect">
            <a:avLst/>
          </a:prstGeom>
        </p:spPr>
      </p:pic>
      <p:sp>
        <p:nvSpPr>
          <p:cNvPr id="11" name="Rectangle 10"/>
          <p:cNvSpPr/>
          <p:nvPr/>
        </p:nvSpPr>
        <p:spPr>
          <a:xfrm>
            <a:off x="2587332" y="3833056"/>
            <a:ext cx="4841750" cy="715581"/>
          </a:xfrm>
          <a:prstGeom prst="rect">
            <a:avLst/>
          </a:prstGeom>
        </p:spPr>
        <p:txBody>
          <a:bodyPr wrap="square">
            <a:spAutoFit/>
          </a:bodyPr>
          <a:lstStyle/>
          <a:p>
            <a:r>
              <a:rPr lang="fr-FR" sz="1350" b="1" dirty="0">
                <a:solidFill>
                  <a:schemeClr val="bg1"/>
                </a:solidFill>
              </a:rPr>
              <a:t>Guillaume </a:t>
            </a:r>
            <a:r>
              <a:rPr lang="fr-FR" sz="1350" b="1" dirty="0" err="1">
                <a:solidFill>
                  <a:schemeClr val="bg1"/>
                </a:solidFill>
              </a:rPr>
              <a:t>Bessière</a:t>
            </a:r>
            <a:r>
              <a:rPr lang="fr-FR" sz="1350" b="1" dirty="0">
                <a:solidFill>
                  <a:schemeClr val="bg1"/>
                </a:solidFill>
              </a:rPr>
              <a:t> :</a:t>
            </a:r>
            <a:r>
              <a:rPr lang="fr-FR" sz="1350" dirty="0">
                <a:solidFill>
                  <a:schemeClr val="bg1"/>
                </a:solidFill>
              </a:rPr>
              <a:t> directeur RSE et Marketing – SDH</a:t>
            </a:r>
          </a:p>
          <a:p>
            <a:r>
              <a:rPr lang="fr-FR" sz="1350" b="1" dirty="0">
                <a:solidFill>
                  <a:schemeClr val="bg1"/>
                </a:solidFill>
              </a:rPr>
              <a:t>Jean-Jérôme Calvier :</a:t>
            </a:r>
            <a:r>
              <a:rPr lang="fr-FR" sz="1350" dirty="0">
                <a:solidFill>
                  <a:schemeClr val="bg1"/>
                </a:solidFill>
              </a:rPr>
              <a:t> directeur exécutif </a:t>
            </a:r>
            <a:r>
              <a:rPr lang="fr-FR" sz="1350" dirty="0" err="1">
                <a:solidFill>
                  <a:schemeClr val="bg1"/>
                </a:solidFill>
              </a:rPr>
              <a:t>Ulisse</a:t>
            </a:r>
            <a:r>
              <a:rPr lang="fr-FR" sz="1350" dirty="0">
                <a:solidFill>
                  <a:schemeClr val="bg1"/>
                </a:solidFill>
              </a:rPr>
              <a:t> énergie</a:t>
            </a:r>
          </a:p>
          <a:p>
            <a:endParaRPr lang="fr-FR" sz="1350" dirty="0">
              <a:solidFill>
                <a:schemeClr val="bg1"/>
              </a:solidFill>
            </a:endParaRPr>
          </a:p>
        </p:txBody>
      </p:sp>
      <p:sp>
        <p:nvSpPr>
          <p:cNvPr id="5" name="ZoneTexte 4"/>
          <p:cNvSpPr txBox="1"/>
          <p:nvPr/>
        </p:nvSpPr>
        <p:spPr>
          <a:xfrm>
            <a:off x="1860102" y="2689462"/>
            <a:ext cx="5270853" cy="1015663"/>
          </a:xfrm>
          <a:prstGeom prst="rect">
            <a:avLst/>
          </a:prstGeom>
          <a:noFill/>
        </p:spPr>
        <p:txBody>
          <a:bodyPr wrap="square" rtlCol="0">
            <a:spAutoFit/>
          </a:bodyPr>
          <a:lstStyle/>
          <a:p>
            <a:pPr algn="ctr"/>
            <a:r>
              <a:rPr lang="fr-FR" sz="3000" b="1" dirty="0">
                <a:solidFill>
                  <a:schemeClr val="bg1"/>
                </a:solidFill>
              </a:rPr>
              <a:t>Un MOOC (formation en ligne) sur les gestes écoresponsables</a:t>
            </a:r>
          </a:p>
        </p:txBody>
      </p:sp>
    </p:spTree>
    <p:extLst>
      <p:ext uri="{BB962C8B-B14F-4D97-AF65-F5344CB8AC3E}">
        <p14:creationId xmlns:p14="http://schemas.microsoft.com/office/powerpoint/2010/main" val="274323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687630" y="2"/>
            <a:ext cx="8456369" cy="1332409"/>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400" b="1" dirty="0">
                <a:solidFill>
                  <a:schemeClr val="bg1"/>
                </a:solidFill>
              </a:rPr>
              <a:t>Les enjeux et objectifs du MOOC</a:t>
            </a:r>
          </a:p>
        </p:txBody>
      </p:sp>
      <p:pic>
        <p:nvPicPr>
          <p:cNvPr id="32"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0" y="0"/>
            <a:ext cx="687630" cy="6858000"/>
          </a:xfrm>
        </p:spPr>
      </p:pic>
      <p:sp>
        <p:nvSpPr>
          <p:cNvPr id="21" name="Rectangle 8"/>
          <p:cNvSpPr>
            <a:spLocks noChangeArrowheads="1"/>
          </p:cNvSpPr>
          <p:nvPr/>
        </p:nvSpPr>
        <p:spPr bwMode="auto">
          <a:xfrm>
            <a:off x="2008681" y="1513689"/>
            <a:ext cx="6677911" cy="4862870"/>
          </a:xfrm>
          <a:prstGeom prst="rect">
            <a:avLst/>
          </a:prstGeom>
          <a:solidFill>
            <a:schemeClr val="bg1"/>
          </a:solidFill>
          <a:ln>
            <a:noFill/>
          </a:ln>
        </p:spPr>
        <p:txBody>
          <a:bodyPr wrap="square" lIns="91440" tIns="45720" rIns="91440" bIns="45720" anchor="t">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2000" b="1" spc="-1" dirty="0">
                <a:solidFill>
                  <a:srgbClr val="31B4A0"/>
                </a:solidFill>
                <a:latin typeface="Calibri" panose="020F0502020204030204" pitchFamily="34" charset="0"/>
                <a:ea typeface="Arial"/>
                <a:cs typeface="Calibri" panose="020F0502020204030204" pitchFamily="34" charset="0"/>
              </a:rPr>
              <a:t>La SDH </a:t>
            </a:r>
            <a:r>
              <a:rPr lang="fr-FR" spc="-1" dirty="0">
                <a:latin typeface="Calibri" panose="020F0502020204030204" pitchFamily="34" charset="0"/>
                <a:ea typeface="Arial"/>
                <a:cs typeface="Calibri" panose="020F0502020204030204" pitchFamily="34" charset="0"/>
              </a:rPr>
              <a:t>est investie dans une démarche RSE, reconnue avec l’atteinte du niveau exemplaire par l’AFAQ 26000 en 2019 </a:t>
            </a:r>
          </a:p>
          <a:p>
            <a:r>
              <a:rPr lang="fr-FR" spc="-1" dirty="0">
                <a:latin typeface="Calibri"/>
                <a:ea typeface="Arial"/>
                <a:cs typeface="Calibri"/>
              </a:rPr>
              <a:t>Elle avait besoin d’accompagner les locataires dans l’acquisition ou le développement des gestes éco responsables notamment après les opérations de rénovations ou maintenant avec la hausse des cours de l’énergie</a:t>
            </a:r>
          </a:p>
          <a:p>
            <a:endParaRPr lang="fr-FR" spc="-1" dirty="0">
              <a:latin typeface="Calibri" panose="020F0502020204030204" pitchFamily="34" charset="0"/>
              <a:ea typeface="Arial"/>
              <a:cs typeface="Calibri" panose="020F0502020204030204" pitchFamily="34" charset="0"/>
            </a:endParaRPr>
          </a:p>
          <a:p>
            <a:r>
              <a:rPr lang="fr-FR" spc="-1" dirty="0">
                <a:latin typeface="Calibri" panose="020F0502020204030204" pitchFamily="34" charset="0"/>
                <a:ea typeface="Arial"/>
                <a:cs typeface="Calibri" panose="020F0502020204030204" pitchFamily="34" charset="0"/>
              </a:rPr>
              <a:t> </a:t>
            </a:r>
            <a:r>
              <a:rPr lang="fr-FR" sz="2000" b="1" spc="-1" dirty="0">
                <a:solidFill>
                  <a:srgbClr val="31B4A0"/>
                </a:solidFill>
                <a:latin typeface="Calibri" panose="020F0502020204030204" pitchFamily="34" charset="0"/>
                <a:cs typeface="Calibri" panose="020F0502020204030204" pitchFamily="34" charset="0"/>
              </a:rPr>
              <a:t>ULISSE Energie </a:t>
            </a:r>
            <a:r>
              <a:rPr lang="fr-FR" spc="-1" dirty="0">
                <a:latin typeface="Calibri" panose="020F0502020204030204" pitchFamily="34" charset="0"/>
                <a:ea typeface="Arial"/>
                <a:cs typeface="Calibri" panose="020F0502020204030204" pitchFamily="34" charset="0"/>
              </a:rPr>
              <a:t>est un acteur reconnu dans le cadre de la lutte contre la précarité énergétique, l’insertion professionnelle et le développement de la médiation énergétique auprès des particuliers, notamment locataires du parc social.</a:t>
            </a:r>
          </a:p>
          <a:p>
            <a:endParaRPr lang="fr-FR" spc="-1" dirty="0">
              <a:latin typeface="Calibri" panose="020F0502020204030204" pitchFamily="34" charset="0"/>
              <a:ea typeface="Arial"/>
              <a:cs typeface="Calibri" panose="020F0502020204030204" pitchFamily="34" charset="0"/>
            </a:endParaRPr>
          </a:p>
          <a:p>
            <a:r>
              <a:rPr lang="fr-FR" sz="2000" b="1" spc="-1" dirty="0">
                <a:solidFill>
                  <a:srgbClr val="2D609F"/>
                </a:solidFill>
                <a:latin typeface="Calibri" panose="020F0502020204030204" pitchFamily="34" charset="0"/>
                <a:ea typeface="Arial"/>
                <a:cs typeface="Calibri" panose="020F0502020204030204" pitchFamily="34" charset="0"/>
              </a:rPr>
              <a:t>la SDH et l’association ULISSE Energie </a:t>
            </a:r>
            <a:r>
              <a:rPr lang="fr-FR" spc="-1" dirty="0">
                <a:latin typeface="Calibri" panose="020F0502020204030204" pitchFamily="34" charset="0"/>
                <a:ea typeface="Arial"/>
                <a:cs typeface="Calibri" panose="020F0502020204030204" pitchFamily="34" charset="0"/>
              </a:rPr>
              <a:t>se sont rapprochées pour réfléchir au déploiement du MOOC « Locataire en transition » créé par les équipes de la SDH en 2020. </a:t>
            </a:r>
          </a:p>
          <a:p>
            <a:endParaRPr lang="fr-FR" spc="-1" dirty="0">
              <a:latin typeface="Calibri" panose="020F0502020204030204" pitchFamily="34" charset="0"/>
              <a:ea typeface="Arial"/>
              <a:cs typeface="Calibri" panose="020F0502020204030204" pitchFamily="34" charset="0"/>
            </a:endParaRPr>
          </a:p>
          <a:p>
            <a:endParaRPr lang="fr-FR" altLang="fr-FR" spc="-1" dirty="0">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4DEC3EEA-0E8B-D492-5E2A-A4EBC2603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265" y="3471958"/>
            <a:ext cx="770531" cy="946332"/>
          </a:xfrm>
          <a:prstGeom prst="rect">
            <a:avLst/>
          </a:prstGeom>
        </p:spPr>
      </p:pic>
      <p:pic>
        <p:nvPicPr>
          <p:cNvPr id="5" name="Image 4">
            <a:extLst>
              <a:ext uri="{FF2B5EF4-FFF2-40B4-BE49-F238E27FC236}">
                <a16:creationId xmlns:a16="http://schemas.microsoft.com/office/drawing/2014/main" id="{CB0F4647-7AA2-42B1-3178-192C934B16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265" y="1711661"/>
            <a:ext cx="1060492" cy="460349"/>
          </a:xfrm>
          <a:prstGeom prst="rect">
            <a:avLst/>
          </a:prstGeom>
        </p:spPr>
      </p:pic>
    </p:spTree>
    <p:extLst>
      <p:ext uri="{BB962C8B-B14F-4D97-AF65-F5344CB8AC3E}">
        <p14:creationId xmlns:p14="http://schemas.microsoft.com/office/powerpoint/2010/main" val="369925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687630" y="2"/>
            <a:ext cx="8456369" cy="1332409"/>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400" b="1" dirty="0">
                <a:solidFill>
                  <a:schemeClr val="bg1"/>
                </a:solidFill>
              </a:rPr>
              <a:t>Bénéfices du MOOC</a:t>
            </a:r>
          </a:p>
        </p:txBody>
      </p:sp>
      <p:pic>
        <p:nvPicPr>
          <p:cNvPr id="32"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0" y="0"/>
            <a:ext cx="687630" cy="6858000"/>
          </a:xfrm>
        </p:spPr>
      </p:pic>
      <p:sp>
        <p:nvSpPr>
          <p:cNvPr id="2" name="CustomShape 2">
            <a:extLst>
              <a:ext uri="{FF2B5EF4-FFF2-40B4-BE49-F238E27FC236}">
                <a16:creationId xmlns:a16="http://schemas.microsoft.com/office/drawing/2014/main" id="{4F101404-DE3E-06DA-8132-2ADF507F5D2A}"/>
              </a:ext>
            </a:extLst>
          </p:cNvPr>
          <p:cNvSpPr/>
          <p:nvPr/>
        </p:nvSpPr>
        <p:spPr>
          <a:xfrm>
            <a:off x="305526" y="836712"/>
            <a:ext cx="8515800" cy="473088"/>
          </a:xfrm>
          <a:prstGeom prst="rect">
            <a:avLst/>
          </a:prstGeom>
          <a:noFill/>
          <a:ln w="12600">
            <a:noFill/>
          </a:ln>
        </p:spPr>
        <p:style>
          <a:lnRef idx="0">
            <a:scrgbClr r="0" g="0" b="0"/>
          </a:lnRef>
          <a:fillRef idx="0">
            <a:scrgbClr r="0" g="0" b="0"/>
          </a:fillRef>
          <a:effectRef idx="0">
            <a:scrgbClr r="0" g="0" b="0"/>
          </a:effectRef>
          <a:fontRef idx="minor"/>
        </p:style>
        <p:txBody>
          <a:bodyPr lIns="34290" tIns="33750" rIns="34290" bIns="33750" anchor="ctr">
            <a:noAutofit/>
          </a:bodyPr>
          <a:lstStyle/>
          <a:p>
            <a:pPr algn="ctr">
              <a:lnSpc>
                <a:spcPct val="100000"/>
              </a:lnSpc>
            </a:pPr>
            <a:endParaRPr lang="fr-FR" sz="2700" b="1" spc="-1" dirty="0">
              <a:solidFill>
                <a:srgbClr val="E0004D"/>
              </a:solidFill>
              <a:latin typeface="Calibri"/>
            </a:endParaRPr>
          </a:p>
        </p:txBody>
      </p:sp>
      <p:sp>
        <p:nvSpPr>
          <p:cNvPr id="3" name="Rectangle 2">
            <a:extLst>
              <a:ext uri="{FF2B5EF4-FFF2-40B4-BE49-F238E27FC236}">
                <a16:creationId xmlns:a16="http://schemas.microsoft.com/office/drawing/2014/main" id="{ADC2D73B-F874-E16E-0441-E9A8D870EAE1}"/>
              </a:ext>
            </a:extLst>
          </p:cNvPr>
          <p:cNvSpPr/>
          <p:nvPr/>
        </p:nvSpPr>
        <p:spPr>
          <a:xfrm>
            <a:off x="1378433" y="5221069"/>
            <a:ext cx="7074761" cy="1384995"/>
          </a:xfrm>
          <a:prstGeom prst="rect">
            <a:avLst/>
          </a:prstGeom>
        </p:spPr>
        <p:txBody>
          <a:bodyPr wrap="square">
            <a:spAutoFit/>
          </a:bodyPr>
          <a:lstStyle/>
          <a:p>
            <a:pPr algn="just"/>
            <a:r>
              <a:rPr lang="fr-FR" sz="1400" b="1" dirty="0">
                <a:solidFill>
                  <a:srgbClr val="003F7A"/>
                </a:solidFill>
                <a:latin typeface="Calibri" panose="020F0502020204030204" pitchFamily="34" charset="0"/>
              </a:rPr>
              <a:t>Les bénéfices pour l’association ULISSE Energie  :</a:t>
            </a:r>
          </a:p>
          <a:p>
            <a:pPr algn="just"/>
            <a:r>
              <a:rPr lang="fr-FR" sz="1400" dirty="0">
                <a:solidFill>
                  <a:srgbClr val="003F7A"/>
                </a:solidFill>
                <a:latin typeface="Calibri" panose="020F0502020204030204" pitchFamily="34" charset="0"/>
                <a:sym typeface="Wingdings" panose="05000000000000000000" pitchFamily="2" charset="2"/>
              </a:rPr>
              <a:t></a:t>
            </a:r>
            <a:r>
              <a:rPr lang="fr-FR" sz="1400" dirty="0">
                <a:solidFill>
                  <a:srgbClr val="003F7A"/>
                </a:solidFill>
                <a:latin typeface="Calibri" panose="020F0502020204030204" pitchFamily="34" charset="0"/>
              </a:rPr>
              <a:t> Poursuivre sa mission de lutte contre la fracture énergétique</a:t>
            </a:r>
          </a:p>
          <a:p>
            <a:pPr algn="just"/>
            <a:r>
              <a:rPr lang="fr-FR" sz="1400" dirty="0">
                <a:solidFill>
                  <a:srgbClr val="003F7A"/>
                </a:solidFill>
                <a:latin typeface="Calibri" panose="020F0502020204030204" pitchFamily="34" charset="0"/>
                <a:sym typeface="Wingdings" panose="05000000000000000000" pitchFamily="2" charset="2"/>
              </a:rPr>
              <a:t> D</a:t>
            </a:r>
            <a:r>
              <a:rPr lang="fr-FR" sz="1400" dirty="0">
                <a:solidFill>
                  <a:srgbClr val="003F7A"/>
                </a:solidFill>
                <a:latin typeface="Calibri" panose="020F0502020204030204" pitchFamily="34" charset="0"/>
              </a:rPr>
              <a:t>évelopper le champ de compétences des conseillers énergie en insertion professionnelle et de ce fait, développer leur employabilité ; développer un partenariat pluriannuel avec la SDH</a:t>
            </a:r>
          </a:p>
          <a:p>
            <a:pPr algn="just"/>
            <a:r>
              <a:rPr lang="fr-FR" sz="1400" dirty="0">
                <a:solidFill>
                  <a:srgbClr val="003F7A"/>
                </a:solidFill>
                <a:latin typeface="Calibri" panose="020F0502020204030204" pitchFamily="34" charset="0"/>
                <a:sym typeface="Wingdings" panose="05000000000000000000" pitchFamily="2" charset="2"/>
              </a:rPr>
              <a:t> Participer </a:t>
            </a:r>
            <a:r>
              <a:rPr lang="fr-FR" sz="1400" dirty="0">
                <a:solidFill>
                  <a:srgbClr val="003F7A"/>
                </a:solidFill>
                <a:latin typeface="Calibri" panose="020F0502020204030204" pitchFamily="34" charset="0"/>
              </a:rPr>
              <a:t>au développement d’une innovation sociale et à son enrichissement par sa mise en œuvre</a:t>
            </a:r>
          </a:p>
        </p:txBody>
      </p:sp>
      <p:sp>
        <p:nvSpPr>
          <p:cNvPr id="4" name="Rectangle 3">
            <a:extLst>
              <a:ext uri="{FF2B5EF4-FFF2-40B4-BE49-F238E27FC236}">
                <a16:creationId xmlns:a16="http://schemas.microsoft.com/office/drawing/2014/main" id="{9B80385F-1F74-93D9-F03A-08342D3587EC}"/>
              </a:ext>
            </a:extLst>
          </p:cNvPr>
          <p:cNvSpPr/>
          <p:nvPr/>
        </p:nvSpPr>
        <p:spPr>
          <a:xfrm>
            <a:off x="878954" y="1754683"/>
            <a:ext cx="4062477" cy="1661993"/>
          </a:xfrm>
          <a:prstGeom prst="rect">
            <a:avLst/>
          </a:prstGeom>
        </p:spPr>
        <p:txBody>
          <a:bodyPr wrap="square">
            <a:spAutoFit/>
          </a:bodyPr>
          <a:lstStyle/>
          <a:p>
            <a:pPr algn="just"/>
            <a:r>
              <a:rPr lang="fr-FR" b="1" dirty="0">
                <a:solidFill>
                  <a:srgbClr val="003F7A"/>
                </a:solidFill>
                <a:latin typeface="Calibri" panose="020F0502020204030204" pitchFamily="34" charset="0"/>
              </a:rPr>
              <a:t>Les bénéfices pour le locataire :</a:t>
            </a:r>
          </a:p>
          <a:p>
            <a:pPr marL="171450" indent="-171450" algn="just">
              <a:buFont typeface="Wingdings" panose="05000000000000000000" pitchFamily="2" charset="2"/>
              <a:buChar char="è"/>
            </a:pPr>
            <a:r>
              <a:rPr lang="fr-FR" sz="1400" dirty="0">
                <a:solidFill>
                  <a:srgbClr val="003F7A"/>
                </a:solidFill>
                <a:latin typeface="Calibri" panose="020F0502020204030204" pitchFamily="34" charset="0"/>
                <a:sym typeface="Wingdings" panose="05000000000000000000" pitchFamily="2" charset="2"/>
              </a:rPr>
              <a:t> M</a:t>
            </a:r>
            <a:r>
              <a:rPr lang="fr-FR" sz="1400" dirty="0">
                <a:solidFill>
                  <a:srgbClr val="003F7A"/>
                </a:solidFill>
                <a:latin typeface="Calibri" panose="020F0502020204030204" pitchFamily="34" charset="0"/>
              </a:rPr>
              <a:t>ieux comprendre sa consommation d’énergie</a:t>
            </a:r>
          </a:p>
          <a:p>
            <a:pPr marL="171450" indent="-171450" algn="just">
              <a:buFont typeface="Wingdings" panose="05000000000000000000" pitchFamily="2" charset="2"/>
              <a:buChar char="è"/>
            </a:pPr>
            <a:r>
              <a:rPr lang="fr-FR" sz="1400" dirty="0">
                <a:solidFill>
                  <a:srgbClr val="003F7A"/>
                </a:solidFill>
                <a:latin typeface="Calibri" panose="020F0502020204030204" pitchFamily="34" charset="0"/>
              </a:rPr>
              <a:t> Trouver les moyens d’agir.</a:t>
            </a:r>
          </a:p>
          <a:p>
            <a:pPr algn="just"/>
            <a:r>
              <a:rPr lang="fr-FR" sz="1400" dirty="0">
                <a:solidFill>
                  <a:srgbClr val="003F7A"/>
                </a:solidFill>
                <a:latin typeface="Calibri" panose="020F0502020204030204" pitchFamily="34" charset="0"/>
                <a:sym typeface="Wingdings" panose="05000000000000000000" pitchFamily="2" charset="2"/>
              </a:rPr>
              <a:t> M</a:t>
            </a:r>
            <a:r>
              <a:rPr lang="fr-FR" sz="1400" dirty="0">
                <a:solidFill>
                  <a:srgbClr val="003F7A"/>
                </a:solidFill>
                <a:latin typeface="Calibri" panose="020F0502020204030204" pitchFamily="34" charset="0"/>
              </a:rPr>
              <a:t>ieux comprendre le fonctionnement des équipements de son logement</a:t>
            </a:r>
          </a:p>
          <a:p>
            <a:pPr algn="just"/>
            <a:r>
              <a:rPr lang="fr-FR" sz="1400" dirty="0">
                <a:solidFill>
                  <a:srgbClr val="003F7A"/>
                </a:solidFill>
                <a:latin typeface="Calibri" panose="020F0502020204030204" pitchFamily="34" charset="0"/>
                <a:sym typeface="Wingdings" panose="05000000000000000000" pitchFamily="2" charset="2"/>
              </a:rPr>
              <a:t> Ê</a:t>
            </a:r>
            <a:r>
              <a:rPr lang="fr-FR" sz="1400" dirty="0">
                <a:solidFill>
                  <a:srgbClr val="003F7A"/>
                </a:solidFill>
                <a:latin typeface="Calibri" panose="020F0502020204030204" pitchFamily="34" charset="0"/>
              </a:rPr>
              <a:t>tre acteur de la transition écologique</a:t>
            </a:r>
          </a:p>
          <a:p>
            <a:pPr algn="just"/>
            <a:r>
              <a:rPr lang="fr-FR" sz="1400" dirty="0">
                <a:solidFill>
                  <a:srgbClr val="003F7A"/>
                </a:solidFill>
                <a:latin typeface="Calibri" panose="020F0502020204030204" pitchFamily="34" charset="0"/>
              </a:rPr>
              <a:t>Ce service est gratuit pour le locataire. </a:t>
            </a:r>
          </a:p>
        </p:txBody>
      </p:sp>
      <p:sp>
        <p:nvSpPr>
          <p:cNvPr id="5" name="Rectangle 4">
            <a:extLst>
              <a:ext uri="{FF2B5EF4-FFF2-40B4-BE49-F238E27FC236}">
                <a16:creationId xmlns:a16="http://schemas.microsoft.com/office/drawing/2014/main" id="{2871DF45-1909-3898-D344-0422330268E6}"/>
              </a:ext>
            </a:extLst>
          </p:cNvPr>
          <p:cNvSpPr/>
          <p:nvPr/>
        </p:nvSpPr>
        <p:spPr>
          <a:xfrm>
            <a:off x="4992020" y="1683819"/>
            <a:ext cx="4062478" cy="2739211"/>
          </a:xfrm>
          <a:prstGeom prst="rect">
            <a:avLst/>
          </a:prstGeom>
        </p:spPr>
        <p:txBody>
          <a:bodyPr wrap="square">
            <a:spAutoFit/>
          </a:bodyPr>
          <a:lstStyle/>
          <a:p>
            <a:pPr algn="just"/>
            <a:r>
              <a:rPr lang="fr-FR" sz="1400" dirty="0">
                <a:solidFill>
                  <a:srgbClr val="003F7A"/>
                </a:solidFill>
                <a:latin typeface="Calibri" panose="020F0502020204030204" pitchFamily="34" charset="0"/>
              </a:rPr>
              <a:t> </a:t>
            </a:r>
            <a:r>
              <a:rPr lang="fr-FR" b="1" dirty="0">
                <a:solidFill>
                  <a:srgbClr val="003F7A"/>
                </a:solidFill>
                <a:latin typeface="Calibri" panose="020F0502020204030204" pitchFamily="34" charset="0"/>
              </a:rPr>
              <a:t>Les bénéfices pour la SDH  :</a:t>
            </a:r>
          </a:p>
          <a:p>
            <a:pPr algn="just"/>
            <a:r>
              <a:rPr lang="fr-FR" sz="1400" dirty="0">
                <a:solidFill>
                  <a:srgbClr val="003F7A"/>
                </a:solidFill>
                <a:latin typeface="Calibri" panose="020F0502020204030204" pitchFamily="34" charset="0"/>
                <a:sym typeface="Wingdings" panose="05000000000000000000" pitchFamily="2" charset="2"/>
              </a:rPr>
              <a:t> I</a:t>
            </a:r>
            <a:r>
              <a:rPr lang="fr-FR" sz="1400" dirty="0">
                <a:solidFill>
                  <a:srgbClr val="003F7A"/>
                </a:solidFill>
                <a:latin typeface="Calibri" panose="020F0502020204030204" pitchFamily="34" charset="0"/>
              </a:rPr>
              <a:t>nnover ; </a:t>
            </a:r>
          </a:p>
          <a:p>
            <a:pPr algn="just"/>
            <a:r>
              <a:rPr lang="fr-FR" sz="1400" dirty="0">
                <a:solidFill>
                  <a:srgbClr val="003F7A"/>
                </a:solidFill>
                <a:latin typeface="Calibri" panose="020F0502020204030204" pitchFamily="34" charset="0"/>
                <a:sym typeface="Wingdings" panose="05000000000000000000" pitchFamily="2" charset="2"/>
              </a:rPr>
              <a:t> P</a:t>
            </a:r>
            <a:r>
              <a:rPr lang="fr-FR" sz="1400" dirty="0">
                <a:solidFill>
                  <a:srgbClr val="003F7A"/>
                </a:solidFill>
                <a:latin typeface="Calibri" panose="020F0502020204030204" pitchFamily="34" charset="0"/>
              </a:rPr>
              <a:t>oursuivre son engagement dans « l’aller vers » ;</a:t>
            </a:r>
          </a:p>
          <a:p>
            <a:pPr algn="just"/>
            <a:r>
              <a:rPr lang="fr-FR" sz="1400" dirty="0">
                <a:solidFill>
                  <a:srgbClr val="003F7A"/>
                </a:solidFill>
                <a:latin typeface="Calibri" panose="020F0502020204030204" pitchFamily="34" charset="0"/>
                <a:sym typeface="Wingdings" panose="05000000000000000000" pitchFamily="2" charset="2"/>
              </a:rPr>
              <a:t> D</a:t>
            </a:r>
            <a:r>
              <a:rPr lang="fr-FR" sz="1400" dirty="0">
                <a:solidFill>
                  <a:srgbClr val="003F7A"/>
                </a:solidFill>
                <a:latin typeface="Calibri" panose="020F0502020204030204" pitchFamily="34" charset="0"/>
              </a:rPr>
              <a:t>évelopper l’offre d’un service qui associe les préoccupations du pouvoir d’achat et notre engagement en faveur du développement durable ; </a:t>
            </a:r>
          </a:p>
          <a:p>
            <a:pPr marL="171450" indent="-171450" algn="just">
              <a:buFont typeface="Wingdings" panose="05000000000000000000" pitchFamily="2" charset="2"/>
              <a:buChar char="è"/>
            </a:pPr>
            <a:r>
              <a:rPr lang="fr-FR" sz="1400" dirty="0">
                <a:solidFill>
                  <a:srgbClr val="003F7A"/>
                </a:solidFill>
                <a:latin typeface="Calibri" panose="020F0502020204030204" pitchFamily="34" charset="0"/>
              </a:rPr>
              <a:t> Proposer une alternative aux animations collectives (animation en pied d’immeuble, SDH Mobile… )</a:t>
            </a:r>
          </a:p>
          <a:p>
            <a:pPr algn="just"/>
            <a:endParaRPr lang="fr-FR" sz="1400" dirty="0">
              <a:solidFill>
                <a:srgbClr val="003F7A"/>
              </a:solidFill>
              <a:latin typeface="Calibri" panose="020F0502020204030204" pitchFamily="34" charset="0"/>
            </a:endParaRPr>
          </a:p>
          <a:p>
            <a:pPr algn="just"/>
            <a:r>
              <a:rPr lang="fr-FR" sz="1400" dirty="0">
                <a:solidFill>
                  <a:srgbClr val="003F7A"/>
                </a:solidFill>
                <a:latin typeface="Calibri" panose="020F0502020204030204" pitchFamily="34" charset="0"/>
                <a:sym typeface="Wingdings" panose="05000000000000000000" pitchFamily="2" charset="2"/>
              </a:rPr>
              <a:t> Développer </a:t>
            </a:r>
            <a:r>
              <a:rPr lang="fr-FR" sz="1400" dirty="0">
                <a:solidFill>
                  <a:srgbClr val="003F7A"/>
                </a:solidFill>
                <a:latin typeface="Calibri" panose="020F0502020204030204" pitchFamily="34" charset="0"/>
              </a:rPr>
              <a:t>un partenariat avec une association reconnue</a:t>
            </a:r>
          </a:p>
        </p:txBody>
      </p:sp>
      <p:sp>
        <p:nvSpPr>
          <p:cNvPr id="6" name="AutoShape 2" descr="Afficher l’image source">
            <a:extLst>
              <a:ext uri="{FF2B5EF4-FFF2-40B4-BE49-F238E27FC236}">
                <a16:creationId xmlns:a16="http://schemas.microsoft.com/office/drawing/2014/main" id="{5156AB3A-CACA-F62B-7CBF-AE1C33A410B2}"/>
              </a:ext>
            </a:extLst>
          </p:cNvPr>
          <p:cNvSpPr>
            <a:spLocks noChangeAspect="1" noChangeArrowheads="1"/>
          </p:cNvSpPr>
          <p:nvPr/>
        </p:nvSpPr>
        <p:spPr bwMode="auto">
          <a:xfrm>
            <a:off x="32147" y="78938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7" name="AutoShape 4" descr="Afficher l’image source">
            <a:extLst>
              <a:ext uri="{FF2B5EF4-FFF2-40B4-BE49-F238E27FC236}">
                <a16:creationId xmlns:a16="http://schemas.microsoft.com/office/drawing/2014/main" id="{8779C22F-24A3-F28E-6B76-E76152A50982}"/>
              </a:ext>
            </a:extLst>
          </p:cNvPr>
          <p:cNvSpPr>
            <a:spLocks noChangeAspect="1" noChangeArrowheads="1"/>
          </p:cNvSpPr>
          <p:nvPr/>
        </p:nvSpPr>
        <p:spPr bwMode="auto">
          <a:xfrm>
            <a:off x="146447" y="90368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pic>
        <p:nvPicPr>
          <p:cNvPr id="8" name="Picture 6" descr="https://www.bellavista.co.nz/library/hero/lg-curved-red-arrow-left.png">
            <a:extLst>
              <a:ext uri="{FF2B5EF4-FFF2-40B4-BE49-F238E27FC236}">
                <a16:creationId xmlns:a16="http://schemas.microsoft.com/office/drawing/2014/main" id="{3091CB4A-8A3E-C3BB-E1C7-EC15779C0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44152">
            <a:off x="6396389" y="4265810"/>
            <a:ext cx="796239" cy="800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www.bellavista.co.nz/library/hero/lg-curved-red-arrow-left.png">
            <a:extLst>
              <a:ext uri="{FF2B5EF4-FFF2-40B4-BE49-F238E27FC236}">
                <a16:creationId xmlns:a16="http://schemas.microsoft.com/office/drawing/2014/main" id="{9256EB8E-C3EA-C81A-E3CC-5802C0D079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785584">
            <a:off x="1927859" y="4021717"/>
            <a:ext cx="720212" cy="7243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ww.bellavista.co.nz/library/hero/lg-curved-red-arrow-left.png">
            <a:extLst>
              <a:ext uri="{FF2B5EF4-FFF2-40B4-BE49-F238E27FC236}">
                <a16:creationId xmlns:a16="http://schemas.microsoft.com/office/drawing/2014/main" id="{B4904E30-B4C7-F278-EC68-9D915E902E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09022">
            <a:off x="4101331" y="1227472"/>
            <a:ext cx="852164" cy="85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3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687630" y="2"/>
            <a:ext cx="8456369" cy="1332409"/>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400" b="1" dirty="0">
                <a:solidFill>
                  <a:schemeClr val="bg1"/>
                </a:solidFill>
              </a:rPr>
              <a:t>Les thèmes abordés</a:t>
            </a: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0" y="0"/>
            <a:ext cx="687630" cy="6858000"/>
          </a:xfrm>
        </p:spPr>
      </p:pic>
      <p:sp>
        <p:nvSpPr>
          <p:cNvPr id="2" name="CustomShape 1">
            <a:extLst>
              <a:ext uri="{FF2B5EF4-FFF2-40B4-BE49-F238E27FC236}">
                <a16:creationId xmlns:a16="http://schemas.microsoft.com/office/drawing/2014/main" id="{1AF78808-DF96-45FA-2975-12FD86DB8F06}"/>
              </a:ext>
            </a:extLst>
          </p:cNvPr>
          <p:cNvSpPr/>
          <p:nvPr/>
        </p:nvSpPr>
        <p:spPr>
          <a:xfrm>
            <a:off x="359532" y="1042125"/>
            <a:ext cx="8370930" cy="496665"/>
          </a:xfrm>
          <a:prstGeom prst="rect">
            <a:avLst/>
          </a:prstGeom>
          <a:noFill/>
          <a:ln w="12600">
            <a:noFill/>
          </a:ln>
        </p:spPr>
        <p:style>
          <a:lnRef idx="0">
            <a:scrgbClr r="0" g="0" b="0"/>
          </a:lnRef>
          <a:fillRef idx="0">
            <a:scrgbClr r="0" g="0" b="0"/>
          </a:fillRef>
          <a:effectRef idx="0">
            <a:scrgbClr r="0" g="0" b="0"/>
          </a:effectRef>
          <a:fontRef idx="minor"/>
        </p:style>
        <p:txBody>
          <a:bodyPr lIns="34290" tIns="33750" rIns="34290" bIns="33750" anchor="ctr">
            <a:noAutofit/>
          </a:bodyPr>
          <a:lstStyle/>
          <a:p>
            <a:pPr algn="ctr">
              <a:lnSpc>
                <a:spcPct val="100000"/>
              </a:lnSpc>
            </a:pPr>
            <a:endParaRPr lang="fr-FR" sz="2700" spc="-1" dirty="0">
              <a:solidFill>
                <a:srgbClr val="E0004D"/>
              </a:solidFill>
              <a:latin typeface="Arial"/>
            </a:endParaRPr>
          </a:p>
        </p:txBody>
      </p:sp>
      <p:sp>
        <p:nvSpPr>
          <p:cNvPr id="3" name="CustomShape 2">
            <a:extLst>
              <a:ext uri="{FF2B5EF4-FFF2-40B4-BE49-F238E27FC236}">
                <a16:creationId xmlns:a16="http://schemas.microsoft.com/office/drawing/2014/main" id="{F3EF0C67-0E51-39D1-67F9-EA545211DC94}"/>
              </a:ext>
            </a:extLst>
          </p:cNvPr>
          <p:cNvSpPr/>
          <p:nvPr/>
        </p:nvSpPr>
        <p:spPr>
          <a:xfrm>
            <a:off x="4572000" y="4861212"/>
            <a:ext cx="2600450" cy="760656"/>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algn="r">
              <a:lnSpc>
                <a:spcPct val="100000"/>
              </a:lnSpc>
              <a:buClr>
                <a:srgbClr val="FFFFFF"/>
              </a:buClr>
            </a:pPr>
            <a:r>
              <a:rPr lang="fr-FR" b="1" u="sng" spc="-1" dirty="0">
                <a:solidFill>
                  <a:srgbClr val="003F7A"/>
                </a:solidFill>
                <a:latin typeface="Calibri" panose="020F0502020204030204" pitchFamily="34" charset="0"/>
                <a:cs typeface="Calibri" panose="020F0502020204030204" pitchFamily="34" charset="0"/>
              </a:rPr>
              <a:t>Prévention sécurité</a:t>
            </a:r>
            <a:endParaRPr lang="fr-FR" sz="1350" spc="-1" dirty="0">
              <a:solidFill>
                <a:srgbClr val="003F7A"/>
              </a:solidFill>
              <a:latin typeface="Calibri" panose="020F0502020204030204" pitchFamily="34" charset="0"/>
              <a:ea typeface="Arial"/>
              <a:cs typeface="Calibri" panose="020F0502020204030204" pitchFamily="34" charset="0"/>
            </a:endParaRPr>
          </a:p>
          <a:p>
            <a:pPr algn="r">
              <a:lnSpc>
                <a:spcPct val="100000"/>
              </a:lnSpc>
              <a:buClr>
                <a:srgbClr val="FFFFFF"/>
              </a:buClr>
            </a:pPr>
            <a:r>
              <a:rPr lang="fr-FR" sz="1350" spc="-1" dirty="0">
                <a:solidFill>
                  <a:srgbClr val="003F7A"/>
                </a:solidFill>
                <a:latin typeface="Calibri" panose="020F0502020204030204" pitchFamily="34" charset="0"/>
                <a:ea typeface="Arial"/>
                <a:cs typeface="Calibri" panose="020F0502020204030204" pitchFamily="34" charset="0"/>
              </a:rPr>
              <a:t>vérifier les éléments de sécurité dans le logement</a:t>
            </a:r>
          </a:p>
        </p:txBody>
      </p:sp>
      <p:pic>
        <p:nvPicPr>
          <p:cNvPr id="4" name="Picture 2" descr="Résultat d’images pour eau">
            <a:extLst>
              <a:ext uri="{FF2B5EF4-FFF2-40B4-BE49-F238E27FC236}">
                <a16:creationId xmlns:a16="http://schemas.microsoft.com/office/drawing/2014/main" id="{FA199EC2-B3BC-0246-4E68-CF192308EB2C}"/>
              </a:ext>
            </a:extLst>
          </p:cNvPr>
          <p:cNvPicPr/>
          <p:nvPr/>
        </p:nvPicPr>
        <p:blipFill rotWithShape="1">
          <a:blip r:embed="rId3">
            <a:extLst>
              <a:ext uri="{28A0092B-C50C-407E-A947-70E740481C1C}">
                <a14:useLocalDpi xmlns:a14="http://schemas.microsoft.com/office/drawing/2010/main" val="0"/>
              </a:ext>
            </a:extLst>
          </a:blip>
          <a:srcRect l="26600" t="10320" r="12521"/>
          <a:stretch/>
        </p:blipFill>
        <p:spPr bwMode="auto">
          <a:xfrm>
            <a:off x="2918967" y="2287554"/>
            <a:ext cx="702078" cy="633978"/>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5" name="Picture 2" descr="Résultat d’images pour électricité">
            <a:extLst>
              <a:ext uri="{FF2B5EF4-FFF2-40B4-BE49-F238E27FC236}">
                <a16:creationId xmlns:a16="http://schemas.microsoft.com/office/drawing/2014/main" id="{C8B4FD77-43E6-9683-C66C-18A8C5F2D34F}"/>
              </a:ext>
            </a:extLst>
          </p:cNvPr>
          <p:cNvPicPr/>
          <p:nvPr/>
        </p:nvPicPr>
        <p:blipFill rotWithShape="1">
          <a:blip r:embed="rId4">
            <a:extLst>
              <a:ext uri="{28A0092B-C50C-407E-A947-70E740481C1C}">
                <a14:useLocalDpi xmlns:a14="http://schemas.microsoft.com/office/drawing/2010/main" val="0"/>
              </a:ext>
            </a:extLst>
          </a:blip>
          <a:srcRect l="11688" t="9932" r="17408" b="9889"/>
          <a:stretch/>
        </p:blipFill>
        <p:spPr bwMode="auto">
          <a:xfrm>
            <a:off x="2017325" y="2277754"/>
            <a:ext cx="528320" cy="643778"/>
          </a:xfrm>
          <a:prstGeom prst="rect">
            <a:avLst/>
          </a:prstGeom>
          <a:noFill/>
          <a:ln w="28575">
            <a:solidFill>
              <a:srgbClr val="FFC000"/>
            </a:solidFill>
          </a:ln>
        </p:spPr>
      </p:pic>
      <p:pic>
        <p:nvPicPr>
          <p:cNvPr id="6" name="Picture 2" descr="Résultat d’images pour chauffage">
            <a:extLst>
              <a:ext uri="{FF2B5EF4-FFF2-40B4-BE49-F238E27FC236}">
                <a16:creationId xmlns:a16="http://schemas.microsoft.com/office/drawing/2014/main" id="{75EB87EF-1BD3-AEE4-A7FA-516CD064527B}"/>
              </a:ext>
            </a:extLst>
          </p:cNvPr>
          <p:cNvPicPr/>
          <p:nvPr/>
        </p:nvPicPr>
        <p:blipFill rotWithShape="1">
          <a:blip r:embed="rId5" cstate="print">
            <a:extLst>
              <a:ext uri="{28A0092B-C50C-407E-A947-70E740481C1C}">
                <a14:useLocalDpi xmlns:a14="http://schemas.microsoft.com/office/drawing/2010/main" val="0"/>
              </a:ext>
            </a:extLst>
          </a:blip>
          <a:srcRect l="9653" r="13325"/>
          <a:stretch/>
        </p:blipFill>
        <p:spPr bwMode="auto">
          <a:xfrm>
            <a:off x="1028757" y="2327466"/>
            <a:ext cx="594066" cy="596213"/>
          </a:xfrm>
          <a:prstGeom prst="rect">
            <a:avLst/>
          </a:prstGeom>
          <a:noFill/>
          <a:ln w="28575">
            <a:solidFill>
              <a:srgbClr val="C00000"/>
            </a:solidFill>
          </a:ln>
        </p:spPr>
      </p:pic>
      <p:pic>
        <p:nvPicPr>
          <p:cNvPr id="7" name="Picture 2" descr="Résultat d’images pour tri déchets">
            <a:extLst>
              <a:ext uri="{FF2B5EF4-FFF2-40B4-BE49-F238E27FC236}">
                <a16:creationId xmlns:a16="http://schemas.microsoft.com/office/drawing/2014/main" id="{CA4582A5-1674-18DF-165E-A8078CB4E22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259" y="2503215"/>
            <a:ext cx="810090" cy="758231"/>
          </a:xfrm>
          <a:prstGeom prst="rect">
            <a:avLst/>
          </a:prstGeom>
          <a:noFill/>
          <a:ln w="28575">
            <a:solidFill>
              <a:srgbClr val="00B050"/>
            </a:solidFill>
          </a:ln>
        </p:spPr>
      </p:pic>
      <p:pic>
        <p:nvPicPr>
          <p:cNvPr id="8" name="Picture 2" descr="Résultat d’images pour entretien logement">
            <a:extLst>
              <a:ext uri="{FF2B5EF4-FFF2-40B4-BE49-F238E27FC236}">
                <a16:creationId xmlns:a16="http://schemas.microsoft.com/office/drawing/2014/main" id="{909F9C28-A6CE-75FF-C9B0-401AB69E6331}"/>
              </a:ext>
            </a:extLst>
          </p:cNvPr>
          <p:cNvPicPr/>
          <p:nvPr/>
        </p:nvPicPr>
        <p:blipFill rotWithShape="1">
          <a:blip r:embed="rId7">
            <a:extLst>
              <a:ext uri="{28A0092B-C50C-407E-A947-70E740481C1C}">
                <a14:useLocalDpi xmlns:a14="http://schemas.microsoft.com/office/drawing/2010/main" val="0"/>
              </a:ext>
            </a:extLst>
          </a:blip>
          <a:srcRect l="14251" r="13163"/>
          <a:stretch/>
        </p:blipFill>
        <p:spPr bwMode="auto">
          <a:xfrm>
            <a:off x="3542362" y="4133855"/>
            <a:ext cx="1026114" cy="756084"/>
          </a:xfrm>
          <a:prstGeom prst="rect">
            <a:avLst/>
          </a:prstGeom>
          <a:noFill/>
          <a:ln w="28575">
            <a:solidFill>
              <a:srgbClr val="7030A0"/>
            </a:solidFill>
          </a:ln>
        </p:spPr>
      </p:pic>
      <p:pic>
        <p:nvPicPr>
          <p:cNvPr id="9" name="Picture 10" descr="Afficher l’image source">
            <a:extLst>
              <a:ext uri="{FF2B5EF4-FFF2-40B4-BE49-F238E27FC236}">
                <a16:creationId xmlns:a16="http://schemas.microsoft.com/office/drawing/2014/main" id="{ECE59A9F-8774-D949-AE50-D365451CFB5C}"/>
              </a:ext>
            </a:extLst>
          </p:cNvPr>
          <p:cNvPicPr/>
          <p:nvPr/>
        </p:nvPicPr>
        <p:blipFill rotWithShape="1">
          <a:blip r:embed="rId8" cstate="print">
            <a:extLst>
              <a:ext uri="{28A0092B-C50C-407E-A947-70E740481C1C}">
                <a14:useLocalDpi xmlns:a14="http://schemas.microsoft.com/office/drawing/2010/main" val="0"/>
              </a:ext>
            </a:extLst>
          </a:blip>
          <a:srcRect l="3609" t="17725" r="5370" b="9695"/>
          <a:stretch/>
        </p:blipFill>
        <p:spPr bwMode="auto">
          <a:xfrm>
            <a:off x="7226962" y="4850541"/>
            <a:ext cx="1100138" cy="730238"/>
          </a:xfrm>
          <a:prstGeom prst="rect">
            <a:avLst/>
          </a:prstGeom>
          <a:noFill/>
          <a:ln w="28575">
            <a:solidFill>
              <a:schemeClr val="accent2">
                <a:lumMod val="75000"/>
              </a:schemeClr>
            </a:solidFill>
          </a:ln>
        </p:spPr>
      </p:pic>
      <p:sp>
        <p:nvSpPr>
          <p:cNvPr id="10" name="Rectangle 9">
            <a:extLst>
              <a:ext uri="{FF2B5EF4-FFF2-40B4-BE49-F238E27FC236}">
                <a16:creationId xmlns:a16="http://schemas.microsoft.com/office/drawing/2014/main" id="{A410BD30-1392-5111-240B-C0E06E592FB1}"/>
              </a:ext>
            </a:extLst>
          </p:cNvPr>
          <p:cNvSpPr/>
          <p:nvPr/>
        </p:nvSpPr>
        <p:spPr>
          <a:xfrm>
            <a:off x="998996" y="1553061"/>
            <a:ext cx="2554933" cy="577081"/>
          </a:xfrm>
          <a:prstGeom prst="rect">
            <a:avLst/>
          </a:prstGeom>
        </p:spPr>
        <p:txBody>
          <a:bodyPr wrap="square">
            <a:spAutoFit/>
          </a:bodyPr>
          <a:lstStyle/>
          <a:p>
            <a:pPr marL="810" algn="ctr">
              <a:buClr>
                <a:srgbClr val="FFFFFF"/>
              </a:buClr>
            </a:pPr>
            <a:r>
              <a:rPr lang="fr-FR" b="1" u="sng" spc="-1" dirty="0">
                <a:solidFill>
                  <a:srgbClr val="003F7A"/>
                </a:solidFill>
                <a:latin typeface="Calibri" panose="020F0502020204030204" pitchFamily="34" charset="0"/>
                <a:cs typeface="Calibri" panose="020F0502020204030204" pitchFamily="34" charset="0"/>
              </a:rPr>
              <a:t>Économies d’énergies</a:t>
            </a:r>
          </a:p>
          <a:p>
            <a:pPr marL="810" algn="ctr">
              <a:buClr>
                <a:srgbClr val="FFFFFF"/>
              </a:buClr>
            </a:pPr>
            <a:r>
              <a:rPr lang="fr-FR" sz="1350" spc="-1" dirty="0">
                <a:solidFill>
                  <a:srgbClr val="003F7A"/>
                </a:solidFill>
                <a:latin typeface="Calibri" panose="020F0502020204030204" pitchFamily="34" charset="0"/>
                <a:ea typeface="Arial"/>
                <a:cs typeface="Calibri" panose="020F0502020204030204" pitchFamily="34" charset="0"/>
              </a:rPr>
              <a:t>Chauffage, Electricité, Eau</a:t>
            </a:r>
          </a:p>
        </p:txBody>
      </p:sp>
      <p:sp>
        <p:nvSpPr>
          <p:cNvPr id="11" name="Rectangle 10">
            <a:extLst>
              <a:ext uri="{FF2B5EF4-FFF2-40B4-BE49-F238E27FC236}">
                <a16:creationId xmlns:a16="http://schemas.microsoft.com/office/drawing/2014/main" id="{FD035E16-60B7-EC0E-F566-B5FA736A4E72}"/>
              </a:ext>
            </a:extLst>
          </p:cNvPr>
          <p:cNvSpPr/>
          <p:nvPr/>
        </p:nvSpPr>
        <p:spPr>
          <a:xfrm>
            <a:off x="5886074" y="2566802"/>
            <a:ext cx="3108674" cy="784830"/>
          </a:xfrm>
          <a:prstGeom prst="rect">
            <a:avLst/>
          </a:prstGeom>
        </p:spPr>
        <p:txBody>
          <a:bodyPr wrap="square">
            <a:spAutoFit/>
          </a:bodyPr>
          <a:lstStyle/>
          <a:p>
            <a:pPr>
              <a:lnSpc>
                <a:spcPct val="100000"/>
              </a:lnSpc>
              <a:buClr>
                <a:srgbClr val="FFFFFF"/>
              </a:buClr>
            </a:pPr>
            <a:r>
              <a:rPr lang="fr-FR" b="1" u="sng" spc="-1" dirty="0">
                <a:solidFill>
                  <a:srgbClr val="003F7A"/>
                </a:solidFill>
                <a:latin typeface="Calibri" panose="020F0502020204030204" pitchFamily="34" charset="0"/>
                <a:ea typeface="Arial"/>
                <a:cs typeface="Calibri" panose="020F0502020204030204" pitchFamily="34" charset="0"/>
              </a:rPr>
              <a:t>Gestion des 5 flux de déchets</a:t>
            </a:r>
            <a:endParaRPr lang="fr-FR" sz="1350" spc="-1" dirty="0">
              <a:solidFill>
                <a:srgbClr val="003F7A"/>
              </a:solidFill>
              <a:latin typeface="Calibri" panose="020F0502020204030204" pitchFamily="34" charset="0"/>
              <a:ea typeface="Arial"/>
              <a:cs typeface="Calibri" panose="020F0502020204030204" pitchFamily="34" charset="0"/>
            </a:endParaRPr>
          </a:p>
          <a:p>
            <a:pPr>
              <a:lnSpc>
                <a:spcPct val="100000"/>
              </a:lnSpc>
              <a:buClr>
                <a:srgbClr val="FFFFFF"/>
              </a:buClr>
            </a:pPr>
            <a:r>
              <a:rPr lang="fr-FR" sz="1350" spc="-1" dirty="0">
                <a:solidFill>
                  <a:srgbClr val="003F7A"/>
                </a:solidFill>
                <a:latin typeface="Calibri" panose="020F0502020204030204" pitchFamily="34" charset="0"/>
                <a:ea typeface="Arial"/>
                <a:cs typeface="Calibri" panose="020F0502020204030204" pitchFamily="34" charset="0"/>
              </a:rPr>
              <a:t>ordures ménagères, tri sélectif, encombrants, déchets alimentaires, verre</a:t>
            </a:r>
          </a:p>
        </p:txBody>
      </p:sp>
      <p:sp>
        <p:nvSpPr>
          <p:cNvPr id="12" name="Rectangle 11">
            <a:extLst>
              <a:ext uri="{FF2B5EF4-FFF2-40B4-BE49-F238E27FC236}">
                <a16:creationId xmlns:a16="http://schemas.microsoft.com/office/drawing/2014/main" id="{3EF12089-A605-5DC1-76A7-7D3B37BB3B8E}"/>
              </a:ext>
            </a:extLst>
          </p:cNvPr>
          <p:cNvSpPr/>
          <p:nvPr/>
        </p:nvSpPr>
        <p:spPr>
          <a:xfrm>
            <a:off x="1187693" y="4197442"/>
            <a:ext cx="2354669" cy="784830"/>
          </a:xfrm>
          <a:prstGeom prst="rect">
            <a:avLst/>
          </a:prstGeom>
        </p:spPr>
        <p:txBody>
          <a:bodyPr wrap="square">
            <a:spAutoFit/>
          </a:bodyPr>
          <a:lstStyle/>
          <a:p>
            <a:pPr marL="810" algn="r">
              <a:buClr>
                <a:srgbClr val="FFFFFF"/>
              </a:buClr>
            </a:pPr>
            <a:r>
              <a:rPr lang="fr-FR" b="1" u="sng" spc="-1" dirty="0">
                <a:solidFill>
                  <a:srgbClr val="003F7A"/>
                </a:solidFill>
                <a:latin typeface="Calibri" panose="020F0502020204030204" pitchFamily="34" charset="0"/>
                <a:cs typeface="Calibri" panose="020F0502020204030204" pitchFamily="34" charset="0"/>
              </a:rPr>
              <a:t>Entretien du logement</a:t>
            </a:r>
            <a:endParaRPr lang="fr-FR" sz="1350" spc="-1" dirty="0">
              <a:solidFill>
                <a:srgbClr val="003F7A"/>
              </a:solidFill>
              <a:latin typeface="Calibri" panose="020F0502020204030204" pitchFamily="34" charset="0"/>
              <a:ea typeface="Arial"/>
              <a:cs typeface="Calibri" panose="020F0502020204030204" pitchFamily="34" charset="0"/>
            </a:endParaRPr>
          </a:p>
          <a:p>
            <a:pPr marL="810" algn="r">
              <a:buClr>
                <a:srgbClr val="FFFFFF"/>
              </a:buClr>
            </a:pPr>
            <a:r>
              <a:rPr lang="fr-FR" sz="1350" spc="-1" dirty="0">
                <a:solidFill>
                  <a:srgbClr val="003F7A"/>
                </a:solidFill>
                <a:latin typeface="Calibri" panose="020F0502020204030204" pitchFamily="34" charset="0"/>
                <a:ea typeface="Arial"/>
                <a:cs typeface="Calibri" panose="020F0502020204030204" pitchFamily="34" charset="0"/>
              </a:rPr>
              <a:t>lien avec le bailleur, utilisation des contrats, équipements</a:t>
            </a:r>
          </a:p>
        </p:txBody>
      </p:sp>
    </p:spTree>
    <p:extLst>
      <p:ext uri="{BB962C8B-B14F-4D97-AF65-F5344CB8AC3E}">
        <p14:creationId xmlns:p14="http://schemas.microsoft.com/office/powerpoint/2010/main" val="176072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687630" y="2"/>
            <a:ext cx="8456369" cy="1332409"/>
          </a:xfrm>
          <a:prstGeom prst="rect">
            <a:avLst/>
          </a:prstGeom>
          <a:solidFill>
            <a:srgbClr val="0B4491"/>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400" b="1" dirty="0">
                <a:solidFill>
                  <a:schemeClr val="bg1"/>
                </a:solidFill>
              </a:rPr>
              <a:t>BILAN DU MOOC </a:t>
            </a:r>
          </a:p>
          <a:p>
            <a:pPr algn="r"/>
            <a:r>
              <a:rPr lang="fr-FR" sz="3200" b="1" dirty="0">
                <a:solidFill>
                  <a:schemeClr val="bg1"/>
                </a:solidFill>
              </a:rPr>
              <a:t>(au 18/11/2022)</a:t>
            </a:r>
            <a:endParaRPr lang="fr-FR" sz="4400" b="1" dirty="0">
              <a:solidFill>
                <a:schemeClr val="bg1"/>
              </a:solidFill>
            </a:endParaRPr>
          </a:p>
        </p:txBody>
      </p:sp>
      <p:pic>
        <p:nvPicPr>
          <p:cNvPr id="32"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0" y="0"/>
            <a:ext cx="687630" cy="6858000"/>
          </a:xfrm>
        </p:spPr>
      </p:pic>
      <p:sp>
        <p:nvSpPr>
          <p:cNvPr id="3" name="Rectangle : coins arrondis 2">
            <a:extLst>
              <a:ext uri="{FF2B5EF4-FFF2-40B4-BE49-F238E27FC236}">
                <a16:creationId xmlns:a16="http://schemas.microsoft.com/office/drawing/2014/main" id="{30579259-AA1C-779A-EE51-051C088A4094}"/>
              </a:ext>
            </a:extLst>
          </p:cNvPr>
          <p:cNvSpPr/>
          <p:nvPr/>
        </p:nvSpPr>
        <p:spPr>
          <a:xfrm>
            <a:off x="738710" y="1422320"/>
            <a:ext cx="3911660" cy="1302482"/>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fontAlgn="b"/>
            <a:r>
              <a:rPr lang="fr-FR" sz="1200" b="1" dirty="0">
                <a:solidFill>
                  <a:srgbClr val="E0004D"/>
                </a:solidFill>
                <a:latin typeface="+mj-lt"/>
              </a:rPr>
              <a:t>MODALITES D’INSCRIPTIONS : </a:t>
            </a:r>
          </a:p>
          <a:p>
            <a:pPr fontAlgn="b"/>
            <a:r>
              <a:rPr lang="fr-FR" sz="1200" b="1" dirty="0">
                <a:solidFill>
                  <a:srgbClr val="003F7A"/>
                </a:solidFill>
                <a:latin typeface="+mj-lt"/>
              </a:rPr>
              <a:t>Par mail / accès site internet </a:t>
            </a:r>
          </a:p>
          <a:p>
            <a:pPr fontAlgn="b"/>
            <a:r>
              <a:rPr lang="fr-FR" sz="1200" dirty="0">
                <a:solidFill>
                  <a:srgbClr val="003F7A"/>
                </a:solidFill>
                <a:latin typeface="+mj-lt"/>
              </a:rPr>
              <a:t>2020 ==&gt; 3 campagnes d’inscriptions lancées</a:t>
            </a:r>
            <a:endParaRPr lang="fr-FR" sz="1200" dirty="0">
              <a:latin typeface="+mj-lt"/>
            </a:endParaRPr>
          </a:p>
          <a:p>
            <a:pPr fontAlgn="b"/>
            <a:r>
              <a:rPr lang="fr-FR" sz="1200" dirty="0">
                <a:solidFill>
                  <a:srgbClr val="003F7A"/>
                </a:solidFill>
                <a:latin typeface="+mj-lt"/>
              </a:rPr>
              <a:t>2021 ==&gt; 2 campagnes d’inscriptions lancées</a:t>
            </a:r>
          </a:p>
          <a:p>
            <a:pPr fontAlgn="b"/>
            <a:r>
              <a:rPr lang="fr-FR" sz="1200" dirty="0">
                <a:solidFill>
                  <a:srgbClr val="003F7A"/>
                </a:solidFill>
                <a:latin typeface="+mj-lt"/>
              </a:rPr>
              <a:t>2022 ==&gt; 1 campagne d’inscription lancée (+1 autre en cours)</a:t>
            </a:r>
            <a:endParaRPr lang="fr-FR" sz="1200" dirty="0">
              <a:latin typeface="+mj-lt"/>
            </a:endParaRPr>
          </a:p>
        </p:txBody>
      </p:sp>
      <p:sp>
        <p:nvSpPr>
          <p:cNvPr id="4" name="Rectangle : coins arrondis 3">
            <a:extLst>
              <a:ext uri="{FF2B5EF4-FFF2-40B4-BE49-F238E27FC236}">
                <a16:creationId xmlns:a16="http://schemas.microsoft.com/office/drawing/2014/main" id="{72477098-E929-D6A4-B9DE-A59500738188}"/>
              </a:ext>
            </a:extLst>
          </p:cNvPr>
          <p:cNvSpPr/>
          <p:nvPr/>
        </p:nvSpPr>
        <p:spPr>
          <a:xfrm>
            <a:off x="738710" y="3164698"/>
            <a:ext cx="4572000" cy="1608949"/>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nSpc>
                <a:spcPct val="150000"/>
              </a:lnSpc>
            </a:pPr>
            <a:r>
              <a:rPr lang="fr-FR" sz="1200" b="1" dirty="0">
                <a:solidFill>
                  <a:srgbClr val="E0004D"/>
                </a:solidFill>
                <a:latin typeface="Calibri" panose="020F0502020204030204" pitchFamily="34" charset="0"/>
                <a:cs typeface="Calibri" panose="020F0502020204030204" pitchFamily="34" charset="0"/>
              </a:rPr>
              <a:t>CIBLES :</a:t>
            </a:r>
          </a:p>
          <a:p>
            <a:pPr marL="214313" indent="-214313">
              <a:lnSpc>
                <a:spcPct val="150000"/>
              </a:lnSpc>
              <a:buFont typeface="Wingdings" panose="05000000000000000000" pitchFamily="2" charset="2"/>
              <a:buChar char="ü"/>
            </a:pPr>
            <a:r>
              <a:rPr lang="fr-FR" sz="1200" dirty="0">
                <a:solidFill>
                  <a:srgbClr val="003F7A"/>
                </a:solidFill>
                <a:latin typeface="Calibri" panose="020F0502020204030204" pitchFamily="34" charset="0"/>
                <a:cs typeface="Calibri" panose="020F0502020204030204" pitchFamily="34" charset="0"/>
              </a:rPr>
              <a:t>Territoire Sud et Est </a:t>
            </a:r>
            <a:r>
              <a:rPr lang="fr-FR" sz="1200" dirty="0">
                <a:solidFill>
                  <a:srgbClr val="003F7A"/>
                </a:solidFill>
                <a:latin typeface="Calibri" panose="020F0502020204030204" pitchFamily="34" charset="0"/>
                <a:cs typeface="Calibri" panose="020F0502020204030204" pitchFamily="34" charset="0"/>
                <a:sym typeface="Wingdings" panose="05000000000000000000" pitchFamily="2" charset="2"/>
              </a:rPr>
              <a:t> </a:t>
            </a:r>
            <a:r>
              <a:rPr lang="fr-FR" sz="1200" dirty="0">
                <a:solidFill>
                  <a:srgbClr val="003F7A"/>
                </a:solidFill>
                <a:latin typeface="Calibri" panose="020F0502020204030204" pitchFamily="34" charset="0"/>
                <a:cs typeface="Calibri" panose="020F0502020204030204" pitchFamily="34" charset="0"/>
              </a:rPr>
              <a:t>1 457 mails pour 2021</a:t>
            </a:r>
          </a:p>
          <a:p>
            <a:pPr marL="214313" indent="-214313">
              <a:lnSpc>
                <a:spcPct val="150000"/>
              </a:lnSpc>
              <a:buFont typeface="Wingdings" panose="05000000000000000000" pitchFamily="2" charset="2"/>
              <a:buChar char="ü"/>
            </a:pPr>
            <a:r>
              <a:rPr lang="fr-FR" sz="1200" dirty="0">
                <a:solidFill>
                  <a:srgbClr val="003F7A"/>
                </a:solidFill>
                <a:latin typeface="Calibri" panose="020F0502020204030204" pitchFamily="34" charset="0"/>
                <a:cs typeface="Calibri" panose="020F0502020204030204" pitchFamily="34" charset="0"/>
              </a:rPr>
              <a:t>Golden Parc Echirolles </a:t>
            </a:r>
            <a:r>
              <a:rPr lang="fr-FR" sz="1200" dirty="0">
                <a:solidFill>
                  <a:srgbClr val="003F7A"/>
                </a:solidFill>
                <a:latin typeface="Calibri" panose="020F0502020204030204" pitchFamily="34" charset="0"/>
                <a:cs typeface="Calibri" panose="020F0502020204030204" pitchFamily="34" charset="0"/>
                <a:sym typeface="Wingdings" panose="05000000000000000000" pitchFamily="2" charset="2"/>
              </a:rPr>
              <a:t> </a:t>
            </a:r>
            <a:r>
              <a:rPr lang="fr-FR" sz="1200" dirty="0">
                <a:solidFill>
                  <a:srgbClr val="003F7A"/>
                </a:solidFill>
                <a:latin typeface="Calibri" panose="020F0502020204030204" pitchFamily="34" charset="0"/>
                <a:cs typeface="Calibri" panose="020F0502020204030204" pitchFamily="34" charset="0"/>
              </a:rPr>
              <a:t>100 mails pour 2021</a:t>
            </a:r>
          </a:p>
          <a:p>
            <a:pPr marL="214313" indent="-214313">
              <a:lnSpc>
                <a:spcPct val="150000"/>
              </a:lnSpc>
              <a:buFont typeface="Wingdings" panose="05000000000000000000" pitchFamily="2" charset="2"/>
              <a:buChar char="ü"/>
            </a:pPr>
            <a:r>
              <a:rPr lang="fr-FR" sz="1200" dirty="0">
                <a:solidFill>
                  <a:srgbClr val="003F7A"/>
                </a:solidFill>
                <a:latin typeface="Calibri" panose="020F0502020204030204" pitchFamily="34" charset="0"/>
                <a:cs typeface="Calibri" panose="020F0502020204030204" pitchFamily="34" charset="0"/>
              </a:rPr>
              <a:t>Suite Réception de travaux Réhabilitations </a:t>
            </a:r>
            <a:r>
              <a:rPr lang="fr-FR" sz="1200" dirty="0">
                <a:solidFill>
                  <a:srgbClr val="003F7A"/>
                </a:solidFill>
                <a:latin typeface="Calibri" panose="020F0502020204030204" pitchFamily="34" charset="0"/>
                <a:cs typeface="Calibri" panose="020F0502020204030204" pitchFamily="34" charset="0"/>
                <a:sym typeface="Wingdings" panose="05000000000000000000" pitchFamily="2" charset="2"/>
              </a:rPr>
              <a:t> </a:t>
            </a:r>
            <a:r>
              <a:rPr lang="fr-FR" sz="1200" dirty="0">
                <a:solidFill>
                  <a:srgbClr val="003F7A"/>
                </a:solidFill>
                <a:latin typeface="Calibri" panose="020F0502020204030204" pitchFamily="34" charset="0"/>
                <a:cs typeface="Calibri" panose="020F0502020204030204" pitchFamily="34" charset="0"/>
              </a:rPr>
              <a:t>184 mails pour 2020</a:t>
            </a:r>
          </a:p>
          <a:p>
            <a:pPr marL="214313" indent="-214313">
              <a:lnSpc>
                <a:spcPct val="150000"/>
              </a:lnSpc>
              <a:buFont typeface="Wingdings" panose="05000000000000000000" pitchFamily="2" charset="2"/>
              <a:buChar char="ü"/>
            </a:pPr>
            <a:r>
              <a:rPr lang="fr-FR" sz="1200" dirty="0">
                <a:solidFill>
                  <a:srgbClr val="003F7A"/>
                </a:solidFill>
                <a:latin typeface="Calibri" panose="020F0502020204030204" pitchFamily="34" charset="0"/>
                <a:cs typeface="Calibri" panose="020F0502020204030204" pitchFamily="34" charset="0"/>
              </a:rPr>
              <a:t>Territoire Ouest </a:t>
            </a:r>
            <a:r>
              <a:rPr lang="fr-FR" sz="1200" dirty="0">
                <a:solidFill>
                  <a:srgbClr val="003F7A"/>
                </a:solidFill>
                <a:latin typeface="Calibri" panose="020F0502020204030204" pitchFamily="34" charset="0"/>
                <a:cs typeface="Calibri" panose="020F0502020204030204" pitchFamily="34" charset="0"/>
                <a:sym typeface="Wingdings" panose="05000000000000000000" pitchFamily="2" charset="2"/>
              </a:rPr>
              <a:t> </a:t>
            </a:r>
            <a:r>
              <a:rPr lang="fr-FR" sz="1200" dirty="0">
                <a:solidFill>
                  <a:srgbClr val="003F7A"/>
                </a:solidFill>
                <a:latin typeface="Calibri" panose="020F0502020204030204" pitchFamily="34" charset="0"/>
                <a:cs typeface="Calibri" panose="020F0502020204030204" pitchFamily="34" charset="0"/>
              </a:rPr>
              <a:t>2 448 mails pour 2020</a:t>
            </a:r>
          </a:p>
        </p:txBody>
      </p:sp>
      <p:sp>
        <p:nvSpPr>
          <p:cNvPr id="5" name="Rectangle : coins arrondis 4">
            <a:extLst>
              <a:ext uri="{FF2B5EF4-FFF2-40B4-BE49-F238E27FC236}">
                <a16:creationId xmlns:a16="http://schemas.microsoft.com/office/drawing/2014/main" id="{23B8061B-7C51-5E6F-293E-A56C42C66FFB}"/>
              </a:ext>
            </a:extLst>
          </p:cNvPr>
          <p:cNvSpPr/>
          <p:nvPr/>
        </p:nvSpPr>
        <p:spPr>
          <a:xfrm>
            <a:off x="738710" y="5213543"/>
            <a:ext cx="4572000" cy="68954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fontAlgn="b"/>
            <a:r>
              <a:rPr lang="fr-FR" sz="1200" b="1" dirty="0">
                <a:solidFill>
                  <a:srgbClr val="E0004D"/>
                </a:solidFill>
                <a:latin typeface="+mj-lt"/>
              </a:rPr>
              <a:t> VOLUMES : </a:t>
            </a:r>
            <a:endParaRPr lang="fr-FR" sz="1200" dirty="0">
              <a:solidFill>
                <a:srgbClr val="E0004D"/>
              </a:solidFill>
              <a:latin typeface="+mj-lt"/>
            </a:endParaRPr>
          </a:p>
          <a:p>
            <a:pPr fontAlgn="b"/>
            <a:r>
              <a:rPr lang="fr-FR" sz="1200" dirty="0">
                <a:solidFill>
                  <a:srgbClr val="003F7A"/>
                </a:solidFill>
                <a:latin typeface="+mj-lt"/>
              </a:rPr>
              <a:t>  Nombre de mails envoyés au 30/06/21 	</a:t>
            </a:r>
            <a:r>
              <a:rPr lang="fr-FR" sz="1200" dirty="0">
                <a:solidFill>
                  <a:srgbClr val="003F7A"/>
                </a:solidFill>
                <a:latin typeface="+mj-lt"/>
                <a:sym typeface="Wingdings" panose="05000000000000000000" pitchFamily="2" charset="2"/>
              </a:rPr>
              <a:t> </a:t>
            </a:r>
            <a:r>
              <a:rPr lang="fr-FR" sz="1200" dirty="0">
                <a:solidFill>
                  <a:srgbClr val="003F7A"/>
                </a:solidFill>
                <a:latin typeface="+mj-lt"/>
              </a:rPr>
              <a:t>4 195</a:t>
            </a:r>
          </a:p>
          <a:p>
            <a:pPr fontAlgn="b"/>
            <a:r>
              <a:rPr lang="fr-FR" sz="1200" dirty="0">
                <a:solidFill>
                  <a:srgbClr val="003F7A"/>
                </a:solidFill>
                <a:latin typeface="+mj-lt"/>
              </a:rPr>
              <a:t>  Nombre  de réponses positives 	</a:t>
            </a:r>
            <a:r>
              <a:rPr lang="fr-FR" sz="1200" dirty="0">
                <a:solidFill>
                  <a:srgbClr val="003F7A"/>
                </a:solidFill>
                <a:latin typeface="+mj-lt"/>
                <a:sym typeface="Wingdings" panose="05000000000000000000" pitchFamily="2" charset="2"/>
              </a:rPr>
              <a:t> </a:t>
            </a:r>
            <a:r>
              <a:rPr lang="fr-FR" sz="1200" dirty="0">
                <a:solidFill>
                  <a:srgbClr val="003F7A"/>
                </a:solidFill>
                <a:latin typeface="+mj-lt"/>
              </a:rPr>
              <a:t>71</a:t>
            </a:r>
            <a:endParaRPr lang="fr-FR" sz="1200" dirty="0">
              <a:solidFill>
                <a:srgbClr val="003F7A"/>
              </a:solidFill>
              <a:latin typeface="+mj-lt"/>
              <a:sym typeface="Helvetica"/>
            </a:endParaRPr>
          </a:p>
        </p:txBody>
      </p:sp>
      <p:sp>
        <p:nvSpPr>
          <p:cNvPr id="6" name="Rectangle : coins arrondis 5">
            <a:extLst>
              <a:ext uri="{FF2B5EF4-FFF2-40B4-BE49-F238E27FC236}">
                <a16:creationId xmlns:a16="http://schemas.microsoft.com/office/drawing/2014/main" id="{7E672590-F1FD-4798-160B-605D9B5616B6}"/>
              </a:ext>
            </a:extLst>
          </p:cNvPr>
          <p:cNvSpPr/>
          <p:nvPr/>
        </p:nvSpPr>
        <p:spPr>
          <a:xfrm>
            <a:off x="4680012" y="2223568"/>
            <a:ext cx="4463988" cy="68954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fontAlgn="b"/>
            <a:r>
              <a:rPr lang="fr-FR" sz="1200" b="1" dirty="0">
                <a:solidFill>
                  <a:srgbClr val="E0004D"/>
                </a:solidFill>
                <a:latin typeface="+mj-lt"/>
              </a:rPr>
              <a:t>OBJECTIFS NOMBRE DE MOOC sur 1 année : </a:t>
            </a:r>
          </a:p>
          <a:p>
            <a:pPr fontAlgn="b"/>
            <a:r>
              <a:rPr lang="fr-FR" sz="1200" b="1" dirty="0">
                <a:solidFill>
                  <a:srgbClr val="003F7A"/>
                </a:solidFill>
                <a:latin typeface="+mj-lt"/>
              </a:rPr>
              <a:t>60 MOOC réalisés dont 50 complets</a:t>
            </a:r>
          </a:p>
          <a:p>
            <a:pPr fontAlgn="b"/>
            <a:r>
              <a:rPr lang="fr-FR" sz="1200" dirty="0">
                <a:solidFill>
                  <a:srgbClr val="003F7A"/>
                </a:solidFill>
                <a:latin typeface="+mj-lt"/>
              </a:rPr>
              <a:t>Convention avec </a:t>
            </a:r>
            <a:r>
              <a:rPr lang="fr-FR" sz="1200" dirty="0" err="1">
                <a:solidFill>
                  <a:srgbClr val="003F7A"/>
                </a:solidFill>
                <a:latin typeface="+mj-lt"/>
              </a:rPr>
              <a:t>Ulisse</a:t>
            </a:r>
            <a:r>
              <a:rPr lang="fr-FR" sz="1200" dirty="0">
                <a:solidFill>
                  <a:srgbClr val="003F7A"/>
                </a:solidFill>
                <a:latin typeface="+mj-lt"/>
              </a:rPr>
              <a:t> Energie signée le 21 juillet 2020</a:t>
            </a:r>
          </a:p>
        </p:txBody>
      </p:sp>
      <p:sp>
        <p:nvSpPr>
          <p:cNvPr id="7" name="Rectangle : coins arrondis 6">
            <a:extLst>
              <a:ext uri="{FF2B5EF4-FFF2-40B4-BE49-F238E27FC236}">
                <a16:creationId xmlns:a16="http://schemas.microsoft.com/office/drawing/2014/main" id="{1EC88D2D-7531-45EF-6572-5219D3F38D6E}"/>
              </a:ext>
            </a:extLst>
          </p:cNvPr>
          <p:cNvSpPr/>
          <p:nvPr/>
        </p:nvSpPr>
        <p:spPr>
          <a:xfrm>
            <a:off x="4650370" y="1409580"/>
            <a:ext cx="4463988" cy="485237"/>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hangingPunct="0"/>
            <a:r>
              <a:rPr lang="fr-FR" sz="1200" b="1" dirty="0">
                <a:solidFill>
                  <a:srgbClr val="003F7A"/>
                </a:solidFill>
                <a:latin typeface="+mj-lt"/>
                <a:sym typeface="Helvetica"/>
              </a:rPr>
              <a:t>Action Lauréate ALINOV</a:t>
            </a:r>
          </a:p>
          <a:p>
            <a:pPr algn="ctr" hangingPunct="0"/>
            <a:r>
              <a:rPr lang="fr-FR" sz="1200" b="1" dirty="0">
                <a:solidFill>
                  <a:srgbClr val="003F7A"/>
                </a:solidFill>
                <a:latin typeface="+mj-lt"/>
                <a:sym typeface="Helvetica"/>
              </a:rPr>
              <a:t>et accompagnée par le Fond Social à l’Innovation</a:t>
            </a:r>
          </a:p>
        </p:txBody>
      </p:sp>
      <p:sp>
        <p:nvSpPr>
          <p:cNvPr id="8" name="Rectangle : coins arrondis 7">
            <a:extLst>
              <a:ext uri="{FF2B5EF4-FFF2-40B4-BE49-F238E27FC236}">
                <a16:creationId xmlns:a16="http://schemas.microsoft.com/office/drawing/2014/main" id="{67F093AC-A7F9-424B-2663-3719BB432DCC}"/>
              </a:ext>
            </a:extLst>
          </p:cNvPr>
          <p:cNvSpPr/>
          <p:nvPr/>
        </p:nvSpPr>
        <p:spPr>
          <a:xfrm>
            <a:off x="5446345" y="3355900"/>
            <a:ext cx="3583172" cy="1728130"/>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spcAft>
                <a:spcPts val="450"/>
              </a:spcAft>
            </a:pPr>
            <a:r>
              <a:rPr lang="fr-FR" sz="1200" b="1" dirty="0">
                <a:solidFill>
                  <a:srgbClr val="E0004D"/>
                </a:solidFill>
                <a:latin typeface="+mj-lt"/>
              </a:rPr>
              <a:t>MOOC :</a:t>
            </a:r>
          </a:p>
          <a:p>
            <a:pPr>
              <a:spcAft>
                <a:spcPts val="450"/>
              </a:spcAft>
            </a:pPr>
            <a:r>
              <a:rPr lang="fr-FR" sz="1200" dirty="0">
                <a:solidFill>
                  <a:srgbClr val="003F7A"/>
                </a:solidFill>
                <a:latin typeface="+mj-lt"/>
              </a:rPr>
              <a:t>84 Locataires inscrits depuis 2020</a:t>
            </a:r>
          </a:p>
          <a:p>
            <a:pPr>
              <a:spcAft>
                <a:spcPts val="450"/>
              </a:spcAft>
            </a:pPr>
            <a:r>
              <a:rPr lang="fr-FR" sz="1200" dirty="0">
                <a:solidFill>
                  <a:srgbClr val="003F7A"/>
                </a:solidFill>
                <a:latin typeface="+mj-lt"/>
              </a:rPr>
              <a:t>38 Locataires ayant abandonné suite 1</a:t>
            </a:r>
            <a:r>
              <a:rPr lang="fr-FR" sz="1200" baseline="30000" dirty="0">
                <a:solidFill>
                  <a:srgbClr val="003F7A"/>
                </a:solidFill>
                <a:latin typeface="+mj-lt"/>
              </a:rPr>
              <a:t>er</a:t>
            </a:r>
            <a:r>
              <a:rPr lang="fr-FR" sz="1200" dirty="0">
                <a:solidFill>
                  <a:srgbClr val="003F7A"/>
                </a:solidFill>
                <a:latin typeface="+mj-lt"/>
              </a:rPr>
              <a:t> contact </a:t>
            </a:r>
          </a:p>
          <a:p>
            <a:pPr>
              <a:spcAft>
                <a:spcPts val="450"/>
              </a:spcAft>
            </a:pPr>
            <a:r>
              <a:rPr lang="fr-FR" sz="1200" dirty="0">
                <a:solidFill>
                  <a:srgbClr val="003F7A"/>
                </a:solidFill>
                <a:latin typeface="+mj-lt"/>
              </a:rPr>
              <a:t>15 MOOC non-aboutis (arrêt avant 4</a:t>
            </a:r>
            <a:r>
              <a:rPr lang="fr-FR" sz="1200" baseline="30000" dirty="0">
                <a:solidFill>
                  <a:srgbClr val="003F7A"/>
                </a:solidFill>
                <a:latin typeface="+mj-lt"/>
              </a:rPr>
              <a:t>ème</a:t>
            </a:r>
            <a:r>
              <a:rPr lang="fr-FR" sz="1200" dirty="0">
                <a:solidFill>
                  <a:srgbClr val="003F7A"/>
                </a:solidFill>
                <a:latin typeface="+mj-lt"/>
              </a:rPr>
              <a:t> rdv)</a:t>
            </a:r>
          </a:p>
          <a:p>
            <a:pPr>
              <a:spcAft>
                <a:spcPts val="450"/>
              </a:spcAft>
            </a:pPr>
            <a:r>
              <a:rPr lang="fr-FR" sz="1200" dirty="0">
                <a:solidFill>
                  <a:srgbClr val="003F7A"/>
                </a:solidFill>
                <a:latin typeface="+mj-lt"/>
              </a:rPr>
              <a:t>22 MOOC Aboutis (poursuite après le 3</a:t>
            </a:r>
            <a:r>
              <a:rPr lang="fr-FR" sz="1200" baseline="30000" dirty="0">
                <a:solidFill>
                  <a:srgbClr val="003F7A"/>
                </a:solidFill>
                <a:latin typeface="+mj-lt"/>
              </a:rPr>
              <a:t>ème</a:t>
            </a:r>
            <a:r>
              <a:rPr lang="fr-FR" sz="1200" dirty="0">
                <a:solidFill>
                  <a:srgbClr val="003F7A"/>
                </a:solidFill>
                <a:latin typeface="+mj-lt"/>
              </a:rPr>
              <a:t> rdv)</a:t>
            </a:r>
          </a:p>
          <a:p>
            <a:pPr>
              <a:spcAft>
                <a:spcPts val="450"/>
              </a:spcAft>
            </a:pPr>
            <a:r>
              <a:rPr lang="fr-FR" sz="1200" dirty="0">
                <a:solidFill>
                  <a:srgbClr val="003F7A"/>
                </a:solidFill>
                <a:latin typeface="+mj-lt"/>
              </a:rPr>
              <a:t>9 MOOC en cours</a:t>
            </a:r>
          </a:p>
        </p:txBody>
      </p:sp>
      <p:sp>
        <p:nvSpPr>
          <p:cNvPr id="2" name="Rectangle : coins arrondis 1">
            <a:extLst>
              <a:ext uri="{FF2B5EF4-FFF2-40B4-BE49-F238E27FC236}">
                <a16:creationId xmlns:a16="http://schemas.microsoft.com/office/drawing/2014/main" id="{90B191A1-2B74-D3DB-726C-2FFCD4CB1411}"/>
              </a:ext>
            </a:extLst>
          </p:cNvPr>
          <p:cNvSpPr/>
          <p:nvPr/>
        </p:nvSpPr>
        <p:spPr>
          <a:xfrm>
            <a:off x="5446345" y="5343615"/>
            <a:ext cx="3583172" cy="68954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fontAlgn="b"/>
            <a:r>
              <a:rPr lang="fr-FR" sz="1200" b="1" dirty="0">
                <a:solidFill>
                  <a:srgbClr val="E0004D"/>
                </a:solidFill>
                <a:latin typeface="+mj-lt"/>
              </a:rPr>
              <a:t>ULISSE ENERGIE</a:t>
            </a:r>
            <a:endParaRPr lang="fr-FR" sz="1200" dirty="0">
              <a:solidFill>
                <a:srgbClr val="E0004D"/>
              </a:solidFill>
              <a:latin typeface="+mj-lt"/>
            </a:endParaRPr>
          </a:p>
          <a:p>
            <a:pPr fontAlgn="b"/>
            <a:r>
              <a:rPr lang="fr-FR" sz="1200" dirty="0">
                <a:solidFill>
                  <a:srgbClr val="003F7A"/>
                </a:solidFill>
                <a:latin typeface="+mj-lt"/>
              </a:rPr>
              <a:t>  Nombre de salariés en parcours formés au MOOC </a:t>
            </a:r>
          </a:p>
          <a:p>
            <a:pPr fontAlgn="b"/>
            <a:r>
              <a:rPr lang="fr-FR" sz="1200" dirty="0">
                <a:solidFill>
                  <a:srgbClr val="003F7A"/>
                </a:solidFill>
                <a:latin typeface="+mj-lt"/>
                <a:sym typeface="Wingdings" panose="05000000000000000000" pitchFamily="2" charset="2"/>
              </a:rPr>
              <a:t> 8 </a:t>
            </a:r>
            <a:r>
              <a:rPr lang="fr-FR" sz="1200" dirty="0">
                <a:solidFill>
                  <a:srgbClr val="003F7A"/>
                </a:solidFill>
                <a:latin typeface="+mj-lt"/>
              </a:rPr>
              <a:t>% de sorties dynamiques </a:t>
            </a:r>
            <a:r>
              <a:rPr lang="fr-FR" sz="1200" dirty="0">
                <a:solidFill>
                  <a:srgbClr val="003F7A"/>
                </a:solidFill>
                <a:latin typeface="+mj-lt"/>
                <a:sym typeface="Wingdings" panose="05000000000000000000" pitchFamily="2" charset="2"/>
              </a:rPr>
              <a:t> 80%</a:t>
            </a:r>
            <a:endParaRPr lang="fr-FR" sz="1200" dirty="0">
              <a:solidFill>
                <a:srgbClr val="003F7A"/>
              </a:solidFill>
              <a:latin typeface="+mj-lt"/>
              <a:sym typeface="Helvetica"/>
            </a:endParaRPr>
          </a:p>
        </p:txBody>
      </p:sp>
    </p:spTree>
    <p:extLst>
      <p:ext uri="{BB962C8B-B14F-4D97-AF65-F5344CB8AC3E}">
        <p14:creationId xmlns:p14="http://schemas.microsoft.com/office/powerpoint/2010/main" val="27126372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2431</Words>
  <Application>Microsoft Office PowerPoint</Application>
  <PresentationFormat>Affichage à l'écran (4:3)</PresentationFormat>
  <Paragraphs>282</Paragraphs>
  <Slides>27</Slides>
  <Notes>3</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27</vt:i4>
      </vt:variant>
    </vt:vector>
  </HeadingPairs>
  <TitlesOfParts>
    <vt:vector size="37" baseType="lpstr">
      <vt:lpstr>Arial</vt:lpstr>
      <vt:lpstr>Calibri</vt:lpstr>
      <vt:lpstr>Calibri Light</vt:lpstr>
      <vt:lpstr>Open Sans</vt:lpstr>
      <vt:lpstr>Symbol</vt:lpstr>
      <vt:lpstr>Times New Roman</vt:lpstr>
      <vt:lpstr>Wingdings</vt:lpstr>
      <vt:lpstr>Thème Office</vt:lpstr>
      <vt:lpstr>1_Thème Office</vt:lpstr>
      <vt:lpstr>Acrobat Document</vt:lpstr>
      <vt:lpstr>LES RENCONTRES D'UN TOIT POUR TOUS - Édition 2022 «Logement et transition écologique, enjeux et impacts pour les ménages les plus vulnérables»</vt:lpstr>
      <vt:lpstr>PROGRAMME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GHIOUANE Anissa</dc:creator>
  <cp:lastModifiedBy>SCHEMBRI Audrey</cp:lastModifiedBy>
  <cp:revision>125</cp:revision>
  <dcterms:created xsi:type="dcterms:W3CDTF">2022-10-19T09:51:29Z</dcterms:created>
  <dcterms:modified xsi:type="dcterms:W3CDTF">2022-11-23T08:31:36Z</dcterms:modified>
</cp:coreProperties>
</file>